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28" roundtripDataSignature="AMtx7mhxGCX2oDVZfDv65Pw7Jh63g14TM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customschemas.google.com/relationships/presentationmetadata" Target="metadata"/><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Titles:</a:t>
            </a:r>
            <a:br>
              <a:rPr lang="en-US"/>
            </a:br>
            <a:r>
              <a:rPr lang="en-US"/>
              <a:t>A .“Beyond Clicks &amp; Prompts: Designing for Human-AI Interaction (HAII)”</a:t>
            </a:r>
            <a:br>
              <a:rPr lang="en-US"/>
            </a:br>
            <a:r>
              <a:rPr lang="en-US"/>
              <a:t>B. “From Buttons to Black Boxes: Why Human-AI Interaction Matters”</a:t>
            </a:r>
            <a:endParaRPr/>
          </a:p>
          <a:p>
            <a:pPr indent="0" lvl="0" marL="0" rtl="0" algn="l">
              <a:spcBef>
                <a:spcPts val="0"/>
              </a:spcBef>
              <a:spcAft>
                <a:spcPts val="0"/>
              </a:spcAft>
              <a:buNone/>
            </a:pPr>
            <a:r>
              <a:rPr lang="en-US"/>
              <a:t>C.“Coding Beyond HCI: Designing for Human-AI Interaction”</a:t>
            </a:r>
            <a:endParaRPr/>
          </a:p>
          <a:p>
            <a:pPr indent="0" lvl="0" marL="0" rtl="0" algn="l">
              <a:spcBef>
                <a:spcPts val="0"/>
              </a:spcBef>
              <a:spcAft>
                <a:spcPts val="0"/>
              </a:spcAft>
              <a:buNone/>
            </a:pPr>
            <a:r>
              <a:rPr lang="en-US"/>
              <a:t>D.“Developers &amp; AI: Building Trust, Control, and Explainability”</a:t>
            </a:r>
            <a:br>
              <a:rPr lang="en-US"/>
            </a:br>
            <a:r>
              <a:rPr lang="en-US"/>
              <a:t>---</a:t>
            </a:r>
            <a:br>
              <a:rPr lang="en-US"/>
            </a:br>
            <a:r>
              <a:rPr b="1" lang="en-US">
                <a:solidFill>
                  <a:schemeClr val="dk1"/>
                </a:solidFill>
              </a:rPr>
              <a:t>✨ From Buttons to Black Boxes: Why Human-AI Interaction Matters</a:t>
            </a:r>
            <a:endParaRPr b="1">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US">
                <a:solidFill>
                  <a:schemeClr val="dk1"/>
                </a:solidFill>
              </a:rPr>
              <a:t>AI is no longer a “nice-to-have” feature—it’s becoming part of every developer’s toolkit. But designing interactions with AI isn’t the same as designing a button or a form. Unlike traditional Human-Computer Interaction (HCI), Human-AI Interaction (HAII) is </a:t>
            </a:r>
            <a:r>
              <a:rPr b="1" lang="en-US">
                <a:solidFill>
                  <a:schemeClr val="dk1"/>
                </a:solidFill>
              </a:rPr>
              <a:t>probabilistic, dynamic, and sometimes unpredictable</a:t>
            </a:r>
            <a:r>
              <a:rPr lang="en-US">
                <a:solidFill>
                  <a:schemeClr val="dk1"/>
                </a:solidFill>
              </a:rPr>
              <a:t>.</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US">
                <a:solidFill>
                  <a:schemeClr val="dk1"/>
                </a:solidFill>
              </a:rPr>
              <a:t>In this talk, we’ll explore:</a:t>
            </a:r>
            <a:endParaRPr>
              <a:solidFill>
                <a:schemeClr val="dk1"/>
              </a:solidFill>
            </a:endParaRPr>
          </a:p>
          <a:p>
            <a:pPr indent="-298450" lvl="0" marL="457200" rtl="0" algn="l">
              <a:lnSpc>
                <a:spcPct val="115000"/>
              </a:lnSpc>
              <a:spcBef>
                <a:spcPts val="1200"/>
              </a:spcBef>
              <a:spcAft>
                <a:spcPts val="0"/>
              </a:spcAft>
              <a:buClr>
                <a:schemeClr val="dk1"/>
              </a:buClr>
              <a:buSzPts val="1100"/>
              <a:buChar char="●"/>
            </a:pPr>
            <a:r>
              <a:rPr lang="en-US">
                <a:solidFill>
                  <a:schemeClr val="dk1"/>
                </a:solidFill>
              </a:rPr>
              <a:t>The key differences between HCI and HAII (and why devs should care).</a:t>
            </a:r>
            <a:br>
              <a:rPr lang="en-US">
                <a:solidFill>
                  <a:schemeClr val="dk1"/>
                </a:solidFill>
              </a:rPr>
            </a:b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US">
                <a:solidFill>
                  <a:schemeClr val="dk1"/>
                </a:solidFill>
              </a:rPr>
              <a:t>The main challenges of building AI-powered products: explainability, trust, and user control.</a:t>
            </a:r>
            <a:br>
              <a:rPr lang="en-US">
                <a:solidFill>
                  <a:schemeClr val="dk1"/>
                </a:solidFill>
              </a:rPr>
            </a:b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US">
                <a:solidFill>
                  <a:schemeClr val="dk1"/>
                </a:solidFill>
              </a:rPr>
              <a:t>Real-world examples (like Gemini and cosine.sh) that show how good design can make or break user trust.</a:t>
            </a:r>
            <a:br>
              <a:rPr lang="en-US">
                <a:solidFill>
                  <a:schemeClr val="dk1"/>
                </a:solidFill>
              </a:rPr>
            </a:b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US">
                <a:solidFill>
                  <a:schemeClr val="dk1"/>
                </a:solidFill>
              </a:rPr>
              <a:t>Practical takeaways you can use when building AI features—so your users stay in control and keep coming back.</a:t>
            </a:r>
            <a:br>
              <a:rPr lang="en-US">
                <a:solidFill>
                  <a:schemeClr val="dk1"/>
                </a:solidFill>
              </a:rPr>
            </a:b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US">
                <a:solidFill>
                  <a:schemeClr val="dk1"/>
                </a:solidFill>
              </a:rPr>
              <a:t>By the end, you’ll understand how to go beyond just writing code for AI and start </a:t>
            </a:r>
            <a:r>
              <a:rPr b="1" lang="en-US">
                <a:solidFill>
                  <a:schemeClr val="dk1"/>
                </a:solidFill>
              </a:rPr>
              <a:t>designing collaboration between humans and AI</a:t>
            </a:r>
            <a:r>
              <a:rPr lang="en-US">
                <a:solidFill>
                  <a:schemeClr val="dk1"/>
                </a:solidFill>
              </a:rPr>
              <a:t>.</a:t>
            </a:r>
            <a:endParaRPr>
              <a:solidFill>
                <a:schemeClr val="dk1"/>
              </a:solidFill>
            </a:endParaRPr>
          </a:p>
          <a:p>
            <a:pPr indent="0" lvl="0" marL="0" rtl="0" algn="l">
              <a:spcBef>
                <a:spcPts val="120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38189c52397_0_4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38189c52397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38189c52397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g38189c52397_0_1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g38189c52397_0_5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3" name="Google Shape;193;g38189c52397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To enhance the perceived reliability of AI-generated outputs, sources and references must be visually distinct from the main content and presented in a way that is clear and easily recognizable to users. </a:t>
            </a:r>
            <a:endParaRPr/>
          </a:p>
          <a:p>
            <a:pPr indent="0" lvl="0" marL="0" rtl="0" algn="l">
              <a:spcBef>
                <a:spcPts val="0"/>
              </a:spcBef>
              <a:spcAft>
                <a:spcPts val="0"/>
              </a:spcAft>
              <a:buNone/>
            </a:pPr>
            <a:r>
              <a:rPr lang="en-US"/>
              <a:t>For instance:</a:t>
            </a:r>
            <a:endParaRPr/>
          </a:p>
          <a:p>
            <a:pPr indent="0" lvl="0" marL="0" rtl="0" algn="l">
              <a:spcBef>
                <a:spcPts val="0"/>
              </a:spcBef>
              <a:spcAft>
                <a:spcPts val="0"/>
              </a:spcAft>
              <a:buNone/>
            </a:pPr>
            <a:r>
              <a:rPr lang="en-US"/>
              <a:t> • If a web page is cited, use an icon and a hyperlink to indicate that it is a clickable reference.</a:t>
            </a:r>
            <a:endParaRPr/>
          </a:p>
          <a:p>
            <a:pPr indent="0" lvl="0" marL="0" rtl="0" algn="l">
              <a:spcBef>
                <a:spcPts val="0"/>
              </a:spcBef>
              <a:spcAft>
                <a:spcPts val="0"/>
              </a:spcAft>
              <a:buNone/>
            </a:pPr>
            <a:r>
              <a:rPr lang="en-US"/>
              <a:t> • If a documented source is provided, position it separately from the AI-generated content to reinforce credibility.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38189c52397_0_6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03" name="Google Shape;203;g38189c52397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Of course, there is still room for improvement in this design. While users can access content sources, it may be beneficial to highlight these references more prominently within a text-based output or even assign a confidence score to each source. The ultimate goal here is to build trust in the information presented to the user, and this should always remain a key priority.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38189c52397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solidFill>
                  <a:srgbClr val="888888"/>
                </a:solidFill>
              </a:rPr>
              <a:t>To summarize, traditional human-computer interaction is characterized by clear, definitive outcomes, fixed processes, and static outputs. In contrast, human-AI interaction involves dynamic, variable, and probabilistic results. From a design perspective, traditional HCI focuses on guiding users within a structured system where content and interactions are predefined. In HAII, however, content is not fixed—rather, it is co-created by the user and the AI through collaboration. This shift from a rigid, rule-based interaction model to an open-ended, adaptive experience is one of the fundamental differences between the two approaches. </a:t>
            </a:r>
            <a:br>
              <a:rPr lang="en-US">
                <a:solidFill>
                  <a:srgbClr val="888888"/>
                </a:solidFill>
              </a:rPr>
            </a:br>
            <a:br>
              <a:rPr lang="en-US">
                <a:solidFill>
                  <a:srgbClr val="888888"/>
                </a:solidFill>
              </a:rPr>
            </a:br>
            <a:r>
              <a:rPr lang="en-US">
                <a:solidFill>
                  <a:srgbClr val="888888"/>
                </a:solidFill>
              </a:rPr>
              <a:t>page 5</a:t>
            </a:r>
            <a:endParaRPr>
              <a:solidFill>
                <a:srgbClr val="888888"/>
              </a:solidFill>
            </a:endParaRPr>
          </a:p>
        </p:txBody>
      </p:sp>
      <p:sp>
        <p:nvSpPr>
          <p:cNvPr id="213" name="Google Shape;213;g38189c52397_0_1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38189c52397_0_7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25" name="Google Shape;225;g38189c52397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To give users more control over the development process and improve the effectiveness of their prompts, AI code editors have introduced several features. (right column)</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38189c52397_0_8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35" name="Google Shape;235;g38189c52397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g38189c52397_0_9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45" name="Google Shape;245;g38189c52397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g38189c52397_0_1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g38189c52397_0_1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In HCI, interactions are largely predefined and predictable. When a user clicks a button, they know what action it will trigger, where it will lead them, and what outcome to expect</a:t>
            </a:r>
            <a:endParaRPr/>
          </a:p>
        </p:txBody>
      </p:sp>
      <p:sp>
        <p:nvSpPr>
          <p:cNvPr id="94" name="Google Shape;9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i="1" lang="en-US">
                <a:solidFill>
                  <a:schemeClr val="dk1"/>
                </a:solidFill>
              </a:rPr>
              <a:t>Page 18–19</a:t>
            </a:r>
            <a:r>
              <a:rPr lang="en-US">
                <a:solidFill>
                  <a:schemeClr val="dk1"/>
                </a:solidFill>
              </a:rPr>
              <a:t>: Solving usability issues, confidence scores, transparency.</a:t>
            </a:r>
            <a:br>
              <a:rPr lang="en-US">
                <a:solidFill>
                  <a:schemeClr val="dk1"/>
                </a:solidFill>
              </a:rPr>
            </a:br>
            <a:endParaRPr>
              <a:solidFill>
                <a:schemeClr val="dk1"/>
              </a:solidFill>
            </a:endParaRPr>
          </a:p>
          <a:p>
            <a:pPr indent="0" lvl="0" marL="0" rtl="0" algn="l">
              <a:spcBef>
                <a:spcPts val="0"/>
              </a:spcBef>
              <a:spcAft>
                <a:spcPts val="0"/>
              </a:spcAft>
              <a:buClr>
                <a:schemeClr val="dk1"/>
              </a:buClr>
              <a:buSzPts val="1100"/>
              <a:buFont typeface="Arial"/>
              <a:buNone/>
            </a:pPr>
            <a:r>
              <a:rPr i="1" lang="en-US">
                <a:solidFill>
                  <a:schemeClr val="dk1"/>
                </a:solidFill>
              </a:rPr>
              <a:t>Page 28</a:t>
            </a:r>
            <a:r>
              <a:rPr lang="en-US">
                <a:solidFill>
                  <a:schemeClr val="dk1"/>
                </a:solidFill>
              </a:rPr>
              <a:t>: </a:t>
            </a:r>
            <a:r>
              <a:rPr i="1" lang="en-US">
                <a:solidFill>
                  <a:schemeClr val="dk1"/>
                </a:solidFill>
              </a:rPr>
              <a:t>Final Notes</a:t>
            </a:r>
            <a:r>
              <a:rPr lang="en-US">
                <a:solidFill>
                  <a:schemeClr val="dk1"/>
                </a:solidFill>
              </a:rPr>
              <a:t> — stresses the importance of HAII vs. traditional UX and its future relevance.</a:t>
            </a:r>
            <a:endParaRPr>
              <a:solidFill>
                <a:schemeClr val="dk1"/>
              </a:solidFill>
            </a:endParaRPr>
          </a:p>
          <a:p>
            <a:pPr indent="0" lvl="0" marL="0" rtl="0" algn="l">
              <a:spcBef>
                <a:spcPts val="0"/>
              </a:spcBef>
              <a:spcAft>
                <a:spcPts val="0"/>
              </a:spcAft>
              <a:buNone/>
            </a:pPr>
            <a:r>
              <a:t/>
            </a:r>
            <a:endParaRPr/>
          </a:p>
        </p:txBody>
      </p:sp>
      <p:sp>
        <p:nvSpPr>
          <p:cNvPr id="274" name="Google Shape;274;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solidFill>
                  <a:schemeClr val="dk1"/>
                </a:solidFill>
              </a:rPr>
              <a:t>The way we approach human-AI interaction is fundamentally different from traditional UX design principles and human-computer interaction models. As AI systems continue to evolve, this topic will become even more critical, and I expect discussions around it to grow significantly in the near future. I hope this guide proves valuable to you.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US">
                <a:solidFill>
                  <a:schemeClr val="dk1"/>
                </a:solidFill>
              </a:rPr>
              <a:t>Mostly from the </a:t>
            </a:r>
            <a:r>
              <a:rPr i="1" lang="en-US">
                <a:solidFill>
                  <a:schemeClr val="dk1"/>
                </a:solidFill>
              </a:rPr>
              <a:t>Final Notes</a:t>
            </a:r>
            <a:r>
              <a:rPr lang="en-US">
                <a:solidFill>
                  <a:schemeClr val="dk1"/>
                </a:solidFill>
              </a:rPr>
              <a:t> on </a:t>
            </a:r>
            <a:r>
              <a:rPr b="1" lang="en-US">
                <a:solidFill>
                  <a:schemeClr val="dk1"/>
                </a:solidFill>
              </a:rPr>
              <a:t>page 28</a:t>
            </a:r>
            <a:endParaRPr/>
          </a:p>
        </p:txBody>
      </p:sp>
      <p:sp>
        <p:nvSpPr>
          <p:cNvPr id="282" name="Google Shape;282;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g38189c52397_0_1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solidFill>
                  <a:schemeClr val="dk1"/>
                </a:solidFill>
              </a:rPr>
              <a:t>The way we approach human-AI interaction is fundamentally different from traditional UX design principles and human-computer interaction models. As AI systems continue to evolve, this topic will become even more critical, and I expect discussions around it to grow significantly in the near future. I hope this guide proves valuable to you.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US">
                <a:solidFill>
                  <a:schemeClr val="dk1"/>
                </a:solidFill>
              </a:rPr>
              <a:t>Mostly from the </a:t>
            </a:r>
            <a:r>
              <a:rPr i="1" lang="en-US">
                <a:solidFill>
                  <a:schemeClr val="dk1"/>
                </a:solidFill>
              </a:rPr>
              <a:t>Final Notes</a:t>
            </a:r>
            <a:r>
              <a:rPr lang="en-US">
                <a:solidFill>
                  <a:schemeClr val="dk1"/>
                </a:solidFill>
              </a:rPr>
              <a:t> on </a:t>
            </a:r>
            <a:r>
              <a:rPr b="1" lang="en-US">
                <a:solidFill>
                  <a:schemeClr val="dk1"/>
                </a:solidFill>
              </a:rPr>
              <a:t>page 28</a:t>
            </a:r>
            <a:endParaRPr/>
          </a:p>
        </p:txBody>
      </p:sp>
      <p:sp>
        <p:nvSpPr>
          <p:cNvPr id="290" name="Google Shape;290;g38189c52397_0_11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Designing Human-AI interactive products is far more complex and impactful than traditional design. While a poorly designed UX in a conventional product may sometimes be overlooked if the core functionality is intact, a flawed Human-AI interaction design can leave users completely lost, unable to understand what is happening or how to navigate the digital product. In such cases, the risk of losing user trust and usability is significantly high.</a:t>
            </a:r>
            <a:endParaRPr/>
          </a:p>
        </p:txBody>
      </p:sp>
      <p:sp>
        <p:nvSpPr>
          <p:cNvPr id="102" name="Google Shape;102;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Designing Human-AI interactive products is far more complex and impactful than traditional design. While a poorly designed UX in a conventional product may sometimes be overlooked if the core functionality is intact, a flawed Human-AI interaction design can leave users completely lost, unable to understand what is happening or how to navigate the digital product. In such cases, the risk of losing user trust and usability is significantly high.</a:t>
            </a:r>
            <a:endParaRPr/>
          </a:p>
          <a:p>
            <a:pPr indent="0" lvl="0" marL="0" rtl="0" algn="l">
              <a:spcBef>
                <a:spcPts val="0"/>
              </a:spcBef>
              <a:spcAft>
                <a:spcPts val="0"/>
              </a:spcAft>
              <a:buNone/>
            </a:pPr>
            <a:r>
              <a:rPr lang="en-US"/>
              <a:t>---</a:t>
            </a:r>
            <a:endParaRPr/>
          </a:p>
          <a:p>
            <a:pPr indent="0" lvl="0" marL="0" rtl="0" algn="l">
              <a:spcBef>
                <a:spcPts val="0"/>
              </a:spcBef>
              <a:spcAft>
                <a:spcPts val="0"/>
              </a:spcAft>
              <a:buClr>
                <a:schemeClr val="dk1"/>
              </a:buClr>
              <a:buSzPts val="1100"/>
              <a:buFont typeface="Arial"/>
              <a:buNone/>
            </a:pPr>
            <a:r>
              <a:rPr lang="en-US">
                <a:solidFill>
                  <a:schemeClr val="dk1"/>
                </a:solidFill>
              </a:rPr>
              <a:t>To summarize, traditional human-computer interaction is characterized by clear, definitive outcomes, fixed processes, and static outputs. In contrast, human-AI interaction involves dynamic, variable, and probabilistic results. From a design perspective, traditional HCI focuses on guiding users within a structured system where content and interactions are predefined. In HAII, however, content is not fixed—rather, it is co-created by the user and the AI through collaboration. This shift from a rigid, rule-based interaction model to an open-ended, adaptive experience is one of the fundamental differences between the two approaches. </a:t>
            </a:r>
            <a:br>
              <a:rPr lang="en-US">
                <a:solidFill>
                  <a:schemeClr val="dk1"/>
                </a:solidFill>
              </a:rPr>
            </a:br>
            <a:br>
              <a:rPr lang="en-US">
                <a:solidFill>
                  <a:schemeClr val="dk1"/>
                </a:solidFill>
              </a:rPr>
            </a:br>
            <a:r>
              <a:rPr lang="en-US">
                <a:solidFill>
                  <a:schemeClr val="dk1"/>
                </a:solidFill>
              </a:rPr>
              <a:t>page 5</a:t>
            </a:r>
            <a:endParaRPr>
              <a:solidFill>
                <a:schemeClr val="dk1"/>
              </a:solidFill>
            </a:endParaRPr>
          </a:p>
          <a:p>
            <a:pPr indent="0" lvl="0" marL="0" rtl="0" algn="l">
              <a:spcBef>
                <a:spcPts val="0"/>
              </a:spcBef>
              <a:spcAft>
                <a:spcPts val="0"/>
              </a:spcAft>
              <a:buNone/>
            </a:pPr>
            <a:r>
              <a:t/>
            </a:r>
            <a:endParaRPr/>
          </a:p>
        </p:txBody>
      </p:sp>
      <p:sp>
        <p:nvSpPr>
          <p:cNvPr id="118" name="Google Shape;11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In Human-AI interaction, every input provided by the user goes through a processing phase within the AI system. This process analyzes the input based on the AI’s knowledge, training data, and learned patterns, ultimately generating an output. As users, we must be able to understand how the AI arrived at a particular result, why it provided that response, and how we can influence or adjust the outcome if needed. Sold to 5 gokbey.inac@things.ist This is where the “black box” effect of AI systems becomes a major issue. If the AI cannot explain why or how it produced a particular output, users are left with no clear understanding of the reasoning behind the result. This lack of transparency creates frustration, as users are unable to determine what went wrong when the system produces an unexpected or undesired outcome. </a:t>
            </a:r>
            <a:endParaRPr/>
          </a:p>
        </p:txBody>
      </p:sp>
      <p:sp>
        <p:nvSpPr>
          <p:cNvPr id="126" name="Google Shape;126;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381baca5445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In Human-AI interaction, every input provided by the user goes through a processing phase within the AI system. This process analyzes the input based on the AI’s knowledge, training data, and learned patterns, ultimately generating an output. As users, we must be able to understand how the AI arrived at a particular result, why it provided that response, and how we can influence or adjust the outcome if needed. Sold to 5 gokbey.inac@things.ist This is where the “black box” effect of AI systems becomes a major issue. If the AI cannot explain why or how it produced a particular output, users are left with no clear understanding of the reasoning behind the result. This lack of transparency creates frustration, as users are unable to determine what went wrong when the system produces an unexpected or undesired outcome. </a:t>
            </a:r>
            <a:endParaRPr/>
          </a:p>
        </p:txBody>
      </p:sp>
      <p:sp>
        <p:nvSpPr>
          <p:cNvPr id="146" name="Google Shape;146;g381baca5445_0_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8189c52397_0_2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38189c52397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38189c52397_0_3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5" name="Google Shape;165;g38189c52397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 name="Shape 11"/>
        <p:cNvGrpSpPr/>
        <p:nvPr/>
      </p:nvGrpSpPr>
      <p:grpSpPr>
        <a:xfrm>
          <a:off x="0" y="0"/>
          <a:ext cx="0" cy="0"/>
          <a:chOff x="0" y="0"/>
          <a:chExt cx="0" cy="0"/>
        </a:xfrm>
      </p:grpSpPr>
      <p:sp>
        <p:nvSpPr>
          <p:cNvPr id="12" name="Google Shape;12;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4" name="Google Shape;14;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3"/>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4"/>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4"/>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 name="Shape 17"/>
        <p:cNvGrpSpPr/>
        <p:nvPr/>
      </p:nvGrpSpPr>
      <p:grpSpPr>
        <a:xfrm>
          <a:off x="0" y="0"/>
          <a:ext cx="0" cy="0"/>
          <a:chOff x="0" y="0"/>
          <a:chExt cx="0" cy="0"/>
        </a:xfrm>
      </p:grpSpPr>
      <p:sp>
        <p:nvSpPr>
          <p:cNvPr id="18" name="Google Shape;18;p1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0" name="Google Shape;20;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6"/>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6"/>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26" name="Google Shape;26;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7"/>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2" name="Google Shape;32;p17"/>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3" name="Google Shape;33;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8"/>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9" name="Google Shape;39;p18"/>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0" name="Google Shape;40;p18"/>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1" name="Google Shape;41;p18"/>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2" name="Google Shape;42;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2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2"/>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2"/>
          <p:cNvSpPr/>
          <p:nvPr>
            <p:ph idx="2" type="pic"/>
          </p:nvPr>
        </p:nvSpPr>
        <p:spPr>
          <a:xfrm>
            <a:off x="1792288" y="612775"/>
            <a:ext cx="5486400" cy="4114800"/>
          </a:xfrm>
          <a:prstGeom prst="rect">
            <a:avLst/>
          </a:prstGeom>
          <a:noFill/>
          <a:ln>
            <a:noFill/>
          </a:ln>
        </p:spPr>
      </p:sp>
      <p:sp>
        <p:nvSpPr>
          <p:cNvPr id="64" name="Google Shape;64;p22"/>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png"/><Relationship Id="rId5" Type="http://schemas.openxmlformats.org/officeDocument/2006/relationships/image" Target="../media/image6.png"/><Relationship Id="rId6" Type="http://schemas.openxmlformats.org/officeDocument/2006/relationships/image" Target="../media/image9.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image" Target="../media/image1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 Id="rId3" Type="http://schemas.openxmlformats.org/officeDocument/2006/relationships/image" Target="../media/image1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image" Target="../media/image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 Id="rId3" Type="http://schemas.openxmlformats.org/officeDocument/2006/relationships/image" Target="../media/image1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FF6600"/>
              </a:buClr>
              <a:buSzPct val="100000"/>
              <a:buFont typeface="Calibri"/>
              <a:buNone/>
            </a:pPr>
            <a:r>
              <a:rPr b="1" lang="en-US" sz="4000">
                <a:solidFill>
                  <a:srgbClr val="FF6600"/>
                </a:solidFill>
              </a:rPr>
              <a:t>Beyond Clicks &amp; Prompts: Designing for Human-AI Interaction (HAII)</a:t>
            </a:r>
            <a:endParaRPr/>
          </a:p>
        </p:txBody>
      </p:sp>
      <p:sp>
        <p:nvSpPr>
          <p:cNvPr id="85" name="Google Shape;85;p1"/>
          <p:cNvSpPr txBox="1"/>
          <p:nvPr>
            <p:ph idx="1" type="body"/>
          </p:nvPr>
        </p:nvSpPr>
        <p:spPr>
          <a:xfrm>
            <a:off x="457200" y="1600200"/>
            <a:ext cx="4038600" cy="45261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en-US">
                <a:solidFill>
                  <a:srgbClr val="333333"/>
                </a:solidFill>
              </a:rPr>
              <a:t>Eleftheria Batsou</a:t>
            </a:r>
            <a:endParaRPr>
              <a:solidFill>
                <a:srgbClr val="333333"/>
              </a:solidFill>
            </a:endParaRPr>
          </a:p>
          <a:p>
            <a:pPr indent="0" lvl="0" marL="0" rtl="0" algn="l">
              <a:spcBef>
                <a:spcPts val="0"/>
              </a:spcBef>
              <a:spcAft>
                <a:spcPts val="0"/>
              </a:spcAft>
              <a:buNone/>
            </a:pPr>
            <a:r>
              <a:t/>
            </a:r>
            <a:endParaRPr sz="2400">
              <a:solidFill>
                <a:srgbClr val="333333"/>
              </a:solidFill>
            </a:endParaRPr>
          </a:p>
          <a:p>
            <a:pPr indent="0" lvl="0" marL="0" rtl="0" algn="l">
              <a:spcBef>
                <a:spcPts val="0"/>
              </a:spcBef>
              <a:spcAft>
                <a:spcPts val="0"/>
              </a:spcAft>
              <a:buNone/>
            </a:pPr>
            <a:r>
              <a:rPr lang="en-US" sz="2400">
                <a:solidFill>
                  <a:srgbClr val="333333"/>
                </a:solidFill>
              </a:rPr>
              <a:t>       @BatsouElef</a:t>
            </a:r>
            <a:endParaRPr sz="2400">
              <a:solidFill>
                <a:srgbClr val="333333"/>
              </a:solidFill>
            </a:endParaRPr>
          </a:p>
          <a:p>
            <a:pPr indent="0" lvl="0" marL="0" rtl="0" algn="l">
              <a:spcBef>
                <a:spcPts val="0"/>
              </a:spcBef>
              <a:spcAft>
                <a:spcPts val="0"/>
              </a:spcAft>
              <a:buNone/>
            </a:pPr>
            <a:r>
              <a:rPr lang="en-US" sz="2400">
                <a:solidFill>
                  <a:srgbClr val="333333"/>
                </a:solidFill>
              </a:rPr>
              <a:t>       @eleftheriabatsou</a:t>
            </a:r>
            <a:endParaRPr sz="2400">
              <a:solidFill>
                <a:srgbClr val="333333"/>
              </a:solidFill>
            </a:endParaRPr>
          </a:p>
          <a:p>
            <a:pPr indent="0" lvl="0" marL="0" rtl="0" algn="l">
              <a:spcBef>
                <a:spcPts val="0"/>
              </a:spcBef>
              <a:spcAft>
                <a:spcPts val="0"/>
              </a:spcAft>
              <a:buNone/>
            </a:pPr>
            <a:r>
              <a:rPr lang="en-US" sz="2400">
                <a:solidFill>
                  <a:srgbClr val="333333"/>
                </a:solidFill>
              </a:rPr>
              <a:t>       @eleftheriabatsou</a:t>
            </a:r>
            <a:endParaRPr sz="2400">
              <a:solidFill>
                <a:srgbClr val="333333"/>
              </a:solidFill>
            </a:endParaRPr>
          </a:p>
          <a:p>
            <a:pPr indent="0" lvl="0" marL="0" rtl="0" algn="l">
              <a:spcBef>
                <a:spcPts val="0"/>
              </a:spcBef>
              <a:spcAft>
                <a:spcPts val="0"/>
              </a:spcAft>
              <a:buNone/>
            </a:pPr>
            <a:r>
              <a:t/>
            </a:r>
            <a:endParaRPr sz="2400">
              <a:solidFill>
                <a:srgbClr val="333333"/>
              </a:solidFill>
            </a:endParaRPr>
          </a:p>
          <a:p>
            <a:pPr indent="0" lvl="0" marL="0" rtl="0" algn="l">
              <a:spcBef>
                <a:spcPts val="0"/>
              </a:spcBef>
              <a:spcAft>
                <a:spcPts val="0"/>
              </a:spcAft>
              <a:buNone/>
            </a:pPr>
            <a:r>
              <a:rPr lang="en-US" sz="2400">
                <a:solidFill>
                  <a:srgbClr val="333333"/>
                </a:solidFill>
              </a:rPr>
              <a:t>Developer Advocate @cosineai</a:t>
            </a:r>
            <a:endParaRPr sz="2400">
              <a:solidFill>
                <a:srgbClr val="333333"/>
              </a:solidFill>
            </a:endParaRPr>
          </a:p>
        </p:txBody>
      </p:sp>
      <p:sp>
        <p:nvSpPr>
          <p:cNvPr id="86" name="Google Shape;86;p1"/>
          <p:cNvSpPr txBox="1"/>
          <p:nvPr>
            <p:ph idx="2" type="body"/>
          </p:nvPr>
        </p:nvSpPr>
        <p:spPr>
          <a:xfrm>
            <a:off x="4648200" y="1600200"/>
            <a:ext cx="40386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None/>
            </a:pPr>
            <a:r>
              <a:t/>
            </a:r>
            <a:endParaRPr/>
          </a:p>
        </p:txBody>
      </p:sp>
      <p:pic>
        <p:nvPicPr>
          <p:cNvPr id="87" name="Google Shape;87;p1" title="Eleftheria Batsou.jpg"/>
          <p:cNvPicPr preferRelativeResize="0"/>
          <p:nvPr/>
        </p:nvPicPr>
        <p:blipFill>
          <a:blip r:embed="rId3">
            <a:alphaModFix/>
          </a:blip>
          <a:stretch>
            <a:fillRect/>
          </a:stretch>
        </p:blipFill>
        <p:spPr>
          <a:xfrm>
            <a:off x="4523150" y="1600200"/>
            <a:ext cx="4288700" cy="4288700"/>
          </a:xfrm>
          <a:prstGeom prst="rect">
            <a:avLst/>
          </a:prstGeom>
          <a:noFill/>
          <a:ln>
            <a:noFill/>
          </a:ln>
        </p:spPr>
      </p:pic>
      <p:pic>
        <p:nvPicPr>
          <p:cNvPr id="88" name="Google Shape;88;p1"/>
          <p:cNvPicPr preferRelativeResize="0"/>
          <p:nvPr/>
        </p:nvPicPr>
        <p:blipFill>
          <a:blip r:embed="rId4">
            <a:alphaModFix/>
          </a:blip>
          <a:stretch>
            <a:fillRect/>
          </a:stretch>
        </p:blipFill>
        <p:spPr>
          <a:xfrm>
            <a:off x="648925" y="2510000"/>
            <a:ext cx="284150" cy="284150"/>
          </a:xfrm>
          <a:prstGeom prst="rect">
            <a:avLst/>
          </a:prstGeom>
          <a:noFill/>
          <a:ln>
            <a:noFill/>
          </a:ln>
        </p:spPr>
      </p:pic>
      <p:pic>
        <p:nvPicPr>
          <p:cNvPr id="89" name="Google Shape;89;p1"/>
          <p:cNvPicPr preferRelativeResize="0"/>
          <p:nvPr/>
        </p:nvPicPr>
        <p:blipFill>
          <a:blip r:embed="rId5">
            <a:alphaModFix/>
          </a:blip>
          <a:stretch>
            <a:fillRect/>
          </a:stretch>
        </p:blipFill>
        <p:spPr>
          <a:xfrm>
            <a:off x="648925" y="2876609"/>
            <a:ext cx="284150" cy="284150"/>
          </a:xfrm>
          <a:prstGeom prst="rect">
            <a:avLst/>
          </a:prstGeom>
          <a:noFill/>
          <a:ln>
            <a:noFill/>
          </a:ln>
        </p:spPr>
      </p:pic>
      <p:pic>
        <p:nvPicPr>
          <p:cNvPr id="90" name="Google Shape;90;p1"/>
          <p:cNvPicPr preferRelativeResize="0"/>
          <p:nvPr/>
        </p:nvPicPr>
        <p:blipFill>
          <a:blip r:embed="rId6">
            <a:alphaModFix/>
          </a:blip>
          <a:stretch>
            <a:fillRect/>
          </a:stretch>
        </p:blipFill>
        <p:spPr>
          <a:xfrm>
            <a:off x="652286" y="3266300"/>
            <a:ext cx="284150" cy="284150"/>
          </a:xfrm>
          <a:prstGeom prst="rect">
            <a:avLst/>
          </a:prstGeom>
          <a:noFill/>
          <a:ln>
            <a:noFill/>
          </a:ln>
        </p:spPr>
      </p:pic>
      <p:sp>
        <p:nvSpPr>
          <p:cNvPr id="91" name="Google Shape;91;p1"/>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g38189c52397_0_42"/>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Example: Explainability ✅</a:t>
            </a:r>
            <a:endParaRPr/>
          </a:p>
        </p:txBody>
      </p:sp>
      <p:sp>
        <p:nvSpPr>
          <p:cNvPr id="178" name="Google Shape;178;g38189c52397_0_42"/>
          <p:cNvSpPr txBox="1"/>
          <p:nvPr>
            <p:ph idx="1" type="body"/>
          </p:nvPr>
        </p:nvSpPr>
        <p:spPr>
          <a:xfrm>
            <a:off x="457200" y="1600200"/>
            <a:ext cx="36060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None/>
            </a:pPr>
            <a:r>
              <a:rPr lang="en-US"/>
              <a:t>“Show me how you think.” </a:t>
            </a:r>
            <a:r>
              <a:rPr lang="en-US">
                <a:solidFill>
                  <a:srgbClr val="888888"/>
                </a:solidFill>
              </a:rPr>
              <a:t>ChatGPT</a:t>
            </a:r>
            <a:endParaRPr>
              <a:solidFill>
                <a:srgbClr val="888888"/>
              </a:solidFill>
            </a:endParaRPr>
          </a:p>
          <a:p>
            <a:pPr indent="0" lvl="0" marL="0" rtl="0" algn="l">
              <a:spcBef>
                <a:spcPts val="560"/>
              </a:spcBef>
              <a:spcAft>
                <a:spcPts val="0"/>
              </a:spcAft>
              <a:buNone/>
            </a:pPr>
            <a:r>
              <a:t/>
            </a:r>
            <a:endParaRPr>
              <a:solidFill>
                <a:srgbClr val="888888"/>
              </a:solidFill>
            </a:endParaRPr>
          </a:p>
          <a:p>
            <a:pPr indent="0" lvl="0" marL="0" rtl="0" algn="l">
              <a:spcBef>
                <a:spcPts val="560"/>
              </a:spcBef>
              <a:spcAft>
                <a:spcPts val="0"/>
              </a:spcAft>
              <a:buNone/>
            </a:pPr>
            <a:r>
              <a:rPr lang="en-US"/>
              <a:t>3</a:t>
            </a:r>
            <a:r>
              <a:rPr lang="en-US"/>
              <a:t>. Thirdly, the </a:t>
            </a:r>
            <a:r>
              <a:rPr b="1" lang="en-US"/>
              <a:t>response</a:t>
            </a:r>
            <a:endParaRPr b="1"/>
          </a:p>
          <a:p>
            <a:pPr indent="0" lvl="0" marL="0" rtl="0" algn="l">
              <a:spcBef>
                <a:spcPts val="560"/>
              </a:spcBef>
              <a:spcAft>
                <a:spcPts val="0"/>
              </a:spcAft>
              <a:buNone/>
            </a:pPr>
            <a:r>
              <a:t/>
            </a:r>
            <a:endParaRPr/>
          </a:p>
          <a:p>
            <a:pPr indent="0" lvl="0" marL="0" rtl="0" algn="l">
              <a:spcBef>
                <a:spcPts val="560"/>
              </a:spcBef>
              <a:spcAft>
                <a:spcPts val="0"/>
              </a:spcAft>
              <a:buNone/>
            </a:pPr>
            <a:r>
              <a:rPr lang="en-US" sz="2200"/>
              <a:t>The system explains the rationale behind its answer, providing users with insight into how it arrived at the response.</a:t>
            </a:r>
            <a:endParaRPr sz="2600"/>
          </a:p>
        </p:txBody>
      </p:sp>
      <p:sp>
        <p:nvSpPr>
          <p:cNvPr id="179" name="Google Shape;179;g38189c52397_0_42"/>
          <p:cNvSpPr txBox="1"/>
          <p:nvPr>
            <p:ph idx="2" type="body"/>
          </p:nvPr>
        </p:nvSpPr>
        <p:spPr>
          <a:xfrm>
            <a:off x="4106200" y="1600200"/>
            <a:ext cx="45807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None/>
            </a:pPr>
            <a:r>
              <a:t/>
            </a:r>
            <a:endParaRPr sz="2400"/>
          </a:p>
        </p:txBody>
      </p:sp>
      <p:pic>
        <p:nvPicPr>
          <p:cNvPr id="180" name="Google Shape;180;g38189c52397_0_42"/>
          <p:cNvPicPr preferRelativeResize="0"/>
          <p:nvPr/>
        </p:nvPicPr>
        <p:blipFill>
          <a:blip r:embed="rId3">
            <a:alphaModFix/>
          </a:blip>
          <a:stretch>
            <a:fillRect/>
          </a:stretch>
        </p:blipFill>
        <p:spPr>
          <a:xfrm>
            <a:off x="4355923" y="1574348"/>
            <a:ext cx="4330976" cy="5283649"/>
          </a:xfrm>
          <a:prstGeom prst="rect">
            <a:avLst/>
          </a:prstGeom>
          <a:noFill/>
          <a:ln>
            <a:noFill/>
          </a:ln>
        </p:spPr>
      </p:pic>
      <p:sp>
        <p:nvSpPr>
          <p:cNvPr id="181" name="Google Shape;181;g38189c52397_0_42"/>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182" name="Google Shape;182;g38189c52397_0_42"/>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g38189c52397_0_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6600"/>
              </a:buClr>
              <a:buSzPts val="4000"/>
              <a:buFont typeface="Calibri"/>
              <a:buNone/>
            </a:pPr>
            <a:r>
              <a:rPr b="1" lang="en-US" sz="4000">
                <a:solidFill>
                  <a:srgbClr val="FF6600"/>
                </a:solidFill>
              </a:rPr>
              <a:t>Key Challenges in HAII</a:t>
            </a:r>
            <a:endParaRPr/>
          </a:p>
        </p:txBody>
      </p:sp>
      <p:sp>
        <p:nvSpPr>
          <p:cNvPr id="188" name="Google Shape;188;g38189c52397_0_17"/>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lnSpcReduction="20000"/>
          </a:bodyPr>
          <a:lstStyle/>
          <a:p>
            <a:pPr indent="0" lvl="0" marL="0" rtl="0" algn="l">
              <a:spcBef>
                <a:spcPts val="0"/>
              </a:spcBef>
              <a:spcAft>
                <a:spcPts val="0"/>
              </a:spcAft>
              <a:buNone/>
            </a:pPr>
            <a:r>
              <a:rPr lang="en-US" sz="2400">
                <a:solidFill>
                  <a:srgbClr val="333333"/>
                </a:solidFill>
              </a:rPr>
              <a:t>1/3. Explainability: Why Did the AI Do This?</a:t>
            </a:r>
            <a:endParaRPr sz="2400"/>
          </a:p>
          <a:p>
            <a:pPr indent="0" lvl="0" marL="0" rtl="0" algn="l">
              <a:spcBef>
                <a:spcPts val="640"/>
              </a:spcBef>
              <a:spcAft>
                <a:spcPts val="0"/>
              </a:spcAft>
              <a:buNone/>
            </a:pPr>
            <a:r>
              <a:rPr lang="en-US" sz="2400">
                <a:solidFill>
                  <a:schemeClr val="dk1"/>
                </a:solidFill>
                <a:highlight>
                  <a:schemeClr val="accent6"/>
                </a:highlight>
                <a:latin typeface="Calibri"/>
                <a:ea typeface="Calibri"/>
                <a:cs typeface="Calibri"/>
                <a:sym typeface="Calibri"/>
              </a:rPr>
              <a:t>2/3. Trust: Is the AI Providing Accurate Information?</a:t>
            </a:r>
            <a:endParaRPr sz="2400">
              <a:solidFill>
                <a:schemeClr val="dk1"/>
              </a:solidFill>
              <a:highlight>
                <a:schemeClr val="accent6"/>
              </a:highlight>
              <a:latin typeface="Calibri"/>
              <a:ea typeface="Calibri"/>
              <a:cs typeface="Calibri"/>
              <a:sym typeface="Calibri"/>
            </a:endParaRPr>
          </a:p>
          <a:p>
            <a:pPr indent="0" lvl="0" marL="342900" rtl="0" algn="l">
              <a:spcBef>
                <a:spcPts val="640"/>
              </a:spcBef>
              <a:spcAft>
                <a:spcPts val="0"/>
              </a:spcAft>
              <a:buNone/>
            </a:pPr>
            <a:r>
              <a:t/>
            </a:r>
            <a:endParaRPr sz="2400">
              <a:highlight>
                <a:schemeClr val="accent6"/>
              </a:highlight>
            </a:endParaRPr>
          </a:p>
          <a:p>
            <a:pPr indent="0" lvl="0" marL="0" rtl="0" algn="l">
              <a:spcBef>
                <a:spcPts val="640"/>
              </a:spcBef>
              <a:spcAft>
                <a:spcPts val="0"/>
              </a:spcAft>
              <a:buNone/>
            </a:pPr>
            <a:r>
              <a:rPr lang="en-US" sz="2400"/>
              <a:t>User trust is one of the </a:t>
            </a:r>
            <a:r>
              <a:rPr b="1" lang="en-US" sz="2400"/>
              <a:t>fundamental elements</a:t>
            </a:r>
            <a:r>
              <a:rPr lang="en-US" sz="2400"/>
              <a:t> in the interaction between humans and AI. This is because the nature of this interaction </a:t>
            </a:r>
            <a:r>
              <a:rPr b="1" lang="en-US" sz="2400"/>
              <a:t>is not just about receiving responses</a:t>
            </a:r>
            <a:r>
              <a:rPr lang="en-US" sz="2400"/>
              <a:t>—it is about fostering </a:t>
            </a:r>
            <a:r>
              <a:rPr b="1" lang="en-US" sz="2400"/>
              <a:t>collaboration between humans and AI </a:t>
            </a:r>
            <a:r>
              <a:rPr lang="en-US" sz="2400"/>
              <a:t>to accomplish tasks together. 🤝</a:t>
            </a:r>
            <a:endParaRPr sz="2400"/>
          </a:p>
          <a:p>
            <a:pPr indent="0" lvl="0" marL="342900" rtl="0" algn="l">
              <a:spcBef>
                <a:spcPts val="640"/>
              </a:spcBef>
              <a:spcAft>
                <a:spcPts val="0"/>
              </a:spcAft>
              <a:buNone/>
            </a:pPr>
            <a:r>
              <a:t/>
            </a:r>
            <a:endParaRPr sz="2400"/>
          </a:p>
          <a:p>
            <a:pPr indent="0" lvl="0" marL="0" rtl="0" algn="l">
              <a:spcBef>
                <a:spcPts val="640"/>
              </a:spcBef>
              <a:spcAft>
                <a:spcPts val="0"/>
              </a:spcAft>
              <a:buNone/>
            </a:pPr>
            <a:r>
              <a:rPr lang="en-US" sz="2400"/>
              <a:t>For this collaboration to be effective, the </a:t>
            </a:r>
            <a:r>
              <a:rPr b="1" lang="en-US" sz="2400"/>
              <a:t>AI’s outputs must be reliable</a:t>
            </a:r>
            <a:r>
              <a:rPr lang="en-US" sz="2400"/>
              <a:t>, meaning that the responses generated based on user prompts and selections should be </a:t>
            </a:r>
            <a:r>
              <a:rPr b="1" lang="en-US" sz="2400"/>
              <a:t>accurate, consistent, and trustworthy.</a:t>
            </a:r>
            <a:endParaRPr sz="2400"/>
          </a:p>
        </p:txBody>
      </p:sp>
      <p:sp>
        <p:nvSpPr>
          <p:cNvPr id="189" name="Google Shape;189;g38189c52397_0_17"/>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190" name="Google Shape;190;g38189c52397_0_17"/>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g38189c52397_0_55"/>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Example: Trust✅</a:t>
            </a:r>
            <a:endParaRPr/>
          </a:p>
        </p:txBody>
      </p:sp>
      <p:sp>
        <p:nvSpPr>
          <p:cNvPr id="196" name="Google Shape;196;g38189c52397_0_55"/>
          <p:cNvSpPr txBox="1"/>
          <p:nvPr>
            <p:ph idx="1" type="body"/>
          </p:nvPr>
        </p:nvSpPr>
        <p:spPr>
          <a:xfrm>
            <a:off x="457200" y="1600200"/>
            <a:ext cx="36060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None/>
            </a:pPr>
            <a:r>
              <a:rPr lang="en-US"/>
              <a:t>Designing for </a:t>
            </a:r>
            <a:r>
              <a:rPr b="1" lang="en-US"/>
              <a:t>Trust</a:t>
            </a:r>
            <a:r>
              <a:rPr lang="en-US"/>
              <a:t>: How to Present </a:t>
            </a:r>
            <a:r>
              <a:rPr b="1" lang="en-US"/>
              <a:t>Reliable </a:t>
            </a:r>
            <a:r>
              <a:rPr lang="en-US"/>
              <a:t>AI Outputs</a:t>
            </a:r>
            <a:endParaRPr/>
          </a:p>
          <a:p>
            <a:pPr indent="0" lvl="0" marL="0" rtl="0" algn="l">
              <a:spcBef>
                <a:spcPts val="560"/>
              </a:spcBef>
              <a:spcAft>
                <a:spcPts val="0"/>
              </a:spcAft>
              <a:buNone/>
            </a:pPr>
            <a:r>
              <a:t/>
            </a:r>
            <a:endParaRPr/>
          </a:p>
          <a:p>
            <a:pPr indent="0" lvl="0" marL="0" rtl="0" algn="l">
              <a:spcBef>
                <a:spcPts val="560"/>
              </a:spcBef>
              <a:spcAft>
                <a:spcPts val="0"/>
              </a:spcAft>
              <a:buNone/>
            </a:pPr>
            <a:r>
              <a:t/>
            </a:r>
            <a:endParaRPr/>
          </a:p>
        </p:txBody>
      </p:sp>
      <p:sp>
        <p:nvSpPr>
          <p:cNvPr id="197" name="Google Shape;197;g38189c52397_0_55"/>
          <p:cNvSpPr txBox="1"/>
          <p:nvPr>
            <p:ph idx="2" type="body"/>
          </p:nvPr>
        </p:nvSpPr>
        <p:spPr>
          <a:xfrm>
            <a:off x="4106200" y="1600200"/>
            <a:ext cx="45807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Clr>
                <a:schemeClr val="dk1"/>
              </a:buClr>
              <a:buSzPts val="1100"/>
              <a:buFont typeface="Arial"/>
              <a:buNone/>
            </a:pPr>
            <a:r>
              <a:rPr lang="en-US"/>
              <a:t>“Provide me with information about volcanic activity in Greece and Italy.” </a:t>
            </a:r>
            <a:r>
              <a:rPr lang="en-US">
                <a:solidFill>
                  <a:srgbClr val="888888"/>
                </a:solidFill>
              </a:rPr>
              <a:t>ChatGPT</a:t>
            </a:r>
            <a:endParaRPr sz="2400"/>
          </a:p>
        </p:txBody>
      </p:sp>
      <p:pic>
        <p:nvPicPr>
          <p:cNvPr id="198" name="Google Shape;198;g38189c52397_0_55"/>
          <p:cNvPicPr preferRelativeResize="0"/>
          <p:nvPr/>
        </p:nvPicPr>
        <p:blipFill>
          <a:blip r:embed="rId3">
            <a:alphaModFix/>
          </a:blip>
          <a:stretch>
            <a:fillRect/>
          </a:stretch>
        </p:blipFill>
        <p:spPr>
          <a:xfrm>
            <a:off x="2428863" y="4526100"/>
            <a:ext cx="6257925" cy="1600200"/>
          </a:xfrm>
          <a:prstGeom prst="rect">
            <a:avLst/>
          </a:prstGeom>
          <a:noFill/>
          <a:ln>
            <a:noFill/>
          </a:ln>
        </p:spPr>
      </p:pic>
      <p:sp>
        <p:nvSpPr>
          <p:cNvPr id="199" name="Google Shape;199;g38189c52397_0_55"/>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200" name="Google Shape;200;g38189c52397_0_55"/>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g38189c52397_0_65"/>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            Example: Trust✅</a:t>
            </a:r>
            <a:endParaRPr/>
          </a:p>
        </p:txBody>
      </p:sp>
      <p:sp>
        <p:nvSpPr>
          <p:cNvPr id="206" name="Google Shape;206;g38189c52397_0_65"/>
          <p:cNvSpPr txBox="1"/>
          <p:nvPr>
            <p:ph idx="1" type="body"/>
          </p:nvPr>
        </p:nvSpPr>
        <p:spPr>
          <a:xfrm>
            <a:off x="457200" y="1600200"/>
            <a:ext cx="54915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None/>
            </a:pPr>
            <a:r>
              <a:rPr lang="en-US"/>
              <a:t>T</a:t>
            </a:r>
            <a:r>
              <a:rPr lang="en-US"/>
              <a:t>he system lists the sources on which it bases its argument, providing additional </a:t>
            </a:r>
            <a:r>
              <a:rPr b="1" lang="en-US"/>
              <a:t>transparency</a:t>
            </a:r>
            <a:r>
              <a:rPr lang="en-US"/>
              <a:t>. </a:t>
            </a:r>
            <a:endParaRPr/>
          </a:p>
          <a:p>
            <a:pPr indent="0" lvl="0" marL="0" rtl="0" algn="l">
              <a:spcBef>
                <a:spcPts val="560"/>
              </a:spcBef>
              <a:spcAft>
                <a:spcPts val="0"/>
              </a:spcAft>
              <a:buNone/>
            </a:pPr>
            <a:r>
              <a:t/>
            </a:r>
            <a:endParaRPr/>
          </a:p>
          <a:p>
            <a:pPr indent="0" lvl="0" marL="0" rtl="0" algn="l">
              <a:spcBef>
                <a:spcPts val="560"/>
              </a:spcBef>
              <a:spcAft>
                <a:spcPts val="0"/>
              </a:spcAft>
              <a:buNone/>
            </a:pPr>
            <a:r>
              <a:rPr lang="en-US"/>
              <a:t>When you click on “</a:t>
            </a:r>
            <a:r>
              <a:rPr b="1" lang="en-US"/>
              <a:t>Sources</a:t>
            </a:r>
            <a:r>
              <a:rPr lang="en-US"/>
              <a:t>,” you gain direct access to the links of the referenced materials, allowing users to verify the information independently.</a:t>
            </a:r>
            <a:endParaRPr/>
          </a:p>
        </p:txBody>
      </p:sp>
      <p:sp>
        <p:nvSpPr>
          <p:cNvPr id="207" name="Google Shape;207;g38189c52397_0_65"/>
          <p:cNvSpPr txBox="1"/>
          <p:nvPr>
            <p:ph idx="2" type="body"/>
          </p:nvPr>
        </p:nvSpPr>
        <p:spPr>
          <a:xfrm>
            <a:off x="6807475" y="1600200"/>
            <a:ext cx="18795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None/>
            </a:pPr>
            <a:r>
              <a:t/>
            </a:r>
            <a:endParaRPr sz="2400"/>
          </a:p>
        </p:txBody>
      </p:sp>
      <p:pic>
        <p:nvPicPr>
          <p:cNvPr id="208" name="Google Shape;208;g38189c52397_0_65"/>
          <p:cNvPicPr preferRelativeResize="0"/>
          <p:nvPr/>
        </p:nvPicPr>
        <p:blipFill>
          <a:blip r:embed="rId3">
            <a:alphaModFix/>
          </a:blip>
          <a:stretch>
            <a:fillRect/>
          </a:stretch>
        </p:blipFill>
        <p:spPr>
          <a:xfrm>
            <a:off x="6153597" y="0"/>
            <a:ext cx="2990407" cy="6857999"/>
          </a:xfrm>
          <a:prstGeom prst="rect">
            <a:avLst/>
          </a:prstGeom>
          <a:noFill/>
          <a:ln>
            <a:noFill/>
          </a:ln>
        </p:spPr>
      </p:pic>
      <p:sp>
        <p:nvSpPr>
          <p:cNvPr id="209" name="Google Shape;209;g38189c52397_0_65"/>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210" name="Google Shape;210;g38189c52397_0_65"/>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g38189c52397_0_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6600"/>
              </a:buClr>
              <a:buSzPts val="4000"/>
              <a:buFont typeface="Calibri"/>
              <a:buNone/>
            </a:pPr>
            <a:r>
              <a:rPr b="1" lang="en-US" sz="4000">
                <a:solidFill>
                  <a:srgbClr val="FF6600"/>
                </a:solidFill>
              </a:rPr>
              <a:t>Key Challenges in HAII</a:t>
            </a:r>
            <a:endParaRPr/>
          </a:p>
        </p:txBody>
      </p:sp>
      <p:sp>
        <p:nvSpPr>
          <p:cNvPr id="216" name="Google Shape;216;g38189c52397_0_12"/>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en-US" sz="2400">
                <a:solidFill>
                  <a:srgbClr val="333333"/>
                </a:solidFill>
              </a:rPr>
              <a:t>1/3. Explainability: Why Did the AI Do This?</a:t>
            </a:r>
            <a:endParaRPr sz="2400"/>
          </a:p>
          <a:p>
            <a:pPr indent="0" lvl="0" marL="0" rtl="0" algn="l">
              <a:spcBef>
                <a:spcPts val="640"/>
              </a:spcBef>
              <a:spcAft>
                <a:spcPts val="0"/>
              </a:spcAft>
              <a:buNone/>
            </a:pPr>
            <a:r>
              <a:rPr lang="en-US" sz="2400">
                <a:solidFill>
                  <a:schemeClr val="dk1"/>
                </a:solidFill>
                <a:latin typeface="Calibri"/>
                <a:ea typeface="Calibri"/>
                <a:cs typeface="Calibri"/>
                <a:sym typeface="Calibri"/>
              </a:rPr>
              <a:t>2/</a:t>
            </a:r>
            <a:r>
              <a:rPr lang="en-US" sz="2400"/>
              <a:t>3</a:t>
            </a:r>
            <a:r>
              <a:rPr lang="en-US" sz="2400">
                <a:solidFill>
                  <a:schemeClr val="dk1"/>
                </a:solidFill>
                <a:latin typeface="Calibri"/>
                <a:ea typeface="Calibri"/>
                <a:cs typeface="Calibri"/>
                <a:sym typeface="Calibri"/>
              </a:rPr>
              <a:t>. Trust: Is the AI Providing Accurate Information?</a:t>
            </a:r>
            <a:endParaRPr sz="2400"/>
          </a:p>
          <a:p>
            <a:pPr indent="0" lvl="0" marL="0" rtl="0" algn="l">
              <a:spcBef>
                <a:spcPts val="640"/>
              </a:spcBef>
              <a:spcAft>
                <a:spcPts val="0"/>
              </a:spcAft>
              <a:buNone/>
            </a:pPr>
            <a:r>
              <a:rPr lang="en-US" sz="2400">
                <a:solidFill>
                  <a:schemeClr val="dk1"/>
                </a:solidFill>
                <a:highlight>
                  <a:schemeClr val="accent6"/>
                </a:highlight>
                <a:latin typeface="Calibri"/>
                <a:ea typeface="Calibri"/>
                <a:cs typeface="Calibri"/>
                <a:sym typeface="Calibri"/>
              </a:rPr>
              <a:t>3/3. User Control: What Is the AI Doing Right Now?</a:t>
            </a:r>
            <a:endParaRPr sz="2400">
              <a:solidFill>
                <a:schemeClr val="dk1"/>
              </a:solidFill>
              <a:highlight>
                <a:schemeClr val="accent6"/>
              </a:highlight>
              <a:latin typeface="Calibri"/>
              <a:ea typeface="Calibri"/>
              <a:cs typeface="Calibri"/>
              <a:sym typeface="Calibri"/>
            </a:endParaRPr>
          </a:p>
          <a:p>
            <a:pPr indent="0" lvl="0" marL="0" rtl="0" algn="l">
              <a:spcBef>
                <a:spcPts val="640"/>
              </a:spcBef>
              <a:spcAft>
                <a:spcPts val="0"/>
              </a:spcAft>
              <a:buNone/>
            </a:pPr>
            <a:r>
              <a:t/>
            </a:r>
            <a:endParaRPr sz="2400">
              <a:highlight>
                <a:schemeClr val="accent6"/>
              </a:highlight>
            </a:endParaRPr>
          </a:p>
          <a:p>
            <a:pPr indent="0" lvl="0" marL="0" rtl="0" algn="l">
              <a:spcBef>
                <a:spcPts val="640"/>
              </a:spcBef>
              <a:spcAft>
                <a:spcPts val="0"/>
              </a:spcAft>
              <a:buNone/>
            </a:pPr>
            <a:r>
              <a:t/>
            </a:r>
            <a:endParaRPr sz="2400"/>
          </a:p>
          <a:p>
            <a:pPr indent="0" lvl="0" marL="0" rtl="0" algn="l">
              <a:spcBef>
                <a:spcPts val="640"/>
              </a:spcBef>
              <a:spcAft>
                <a:spcPts val="0"/>
              </a:spcAft>
              <a:buNone/>
            </a:pPr>
            <a:r>
              <a:t/>
            </a:r>
            <a:endParaRPr sz="2400"/>
          </a:p>
          <a:p>
            <a:pPr indent="0" lvl="0" marL="0" rtl="0" algn="l">
              <a:spcBef>
                <a:spcPts val="640"/>
              </a:spcBef>
              <a:spcAft>
                <a:spcPts val="0"/>
              </a:spcAft>
              <a:buNone/>
            </a:pPr>
            <a:r>
              <a:t/>
            </a:r>
            <a:endParaRPr sz="2400"/>
          </a:p>
          <a:p>
            <a:pPr indent="0" lvl="0" marL="0" rtl="0" algn="l">
              <a:spcBef>
                <a:spcPts val="640"/>
              </a:spcBef>
              <a:spcAft>
                <a:spcPts val="0"/>
              </a:spcAft>
              <a:buNone/>
            </a:pPr>
            <a:r>
              <a:rPr lang="en-US" sz="2400"/>
              <a:t>The </a:t>
            </a:r>
            <a:r>
              <a:rPr b="1" lang="en-US" sz="2400"/>
              <a:t>more detailed</a:t>
            </a:r>
            <a:r>
              <a:rPr lang="en-US" sz="2400"/>
              <a:t> and </a:t>
            </a:r>
            <a:r>
              <a:rPr b="1" lang="en-US" sz="2400"/>
              <a:t>contextually enriched</a:t>
            </a:r>
            <a:r>
              <a:rPr lang="en-US" sz="2400"/>
              <a:t> a user’s </a:t>
            </a:r>
            <a:r>
              <a:rPr b="1" lang="en-US" sz="2400"/>
              <a:t>prompt </a:t>
            </a:r>
            <a:r>
              <a:rPr lang="en-US" sz="2400"/>
              <a:t>or request is, the higher the likelihood of receiving a </a:t>
            </a:r>
            <a:r>
              <a:rPr b="1" lang="en-US" sz="2400"/>
              <a:t>successful output</a:t>
            </a:r>
            <a:r>
              <a:rPr lang="en-US" sz="2400"/>
              <a:t>.</a:t>
            </a:r>
            <a:endParaRPr sz="2400"/>
          </a:p>
        </p:txBody>
      </p:sp>
      <p:sp>
        <p:nvSpPr>
          <p:cNvPr id="217" name="Google Shape;217;g38189c52397_0_12"/>
          <p:cNvSpPr txBox="1"/>
          <p:nvPr/>
        </p:nvSpPr>
        <p:spPr>
          <a:xfrm>
            <a:off x="3448775" y="3300525"/>
            <a:ext cx="2144400" cy="750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2400">
                <a:solidFill>
                  <a:schemeClr val="dk1"/>
                </a:solidFill>
                <a:latin typeface="Calibri"/>
                <a:ea typeface="Calibri"/>
                <a:cs typeface="Calibri"/>
                <a:sym typeface="Calibri"/>
              </a:rPr>
              <a:t>Autonomous</a:t>
            </a:r>
            <a:endParaRPr sz="2400">
              <a:solidFill>
                <a:schemeClr val="dk1"/>
              </a:solidFill>
              <a:latin typeface="Calibri"/>
              <a:ea typeface="Calibri"/>
              <a:cs typeface="Calibri"/>
              <a:sym typeface="Calibri"/>
            </a:endParaRPr>
          </a:p>
        </p:txBody>
      </p:sp>
      <p:sp>
        <p:nvSpPr>
          <p:cNvPr id="218" name="Google Shape;218;g38189c52397_0_12"/>
          <p:cNvSpPr/>
          <p:nvPr/>
        </p:nvSpPr>
        <p:spPr>
          <a:xfrm>
            <a:off x="3369700" y="3231375"/>
            <a:ext cx="1996200" cy="7509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19" name="Google Shape;219;g38189c52397_0_12"/>
          <p:cNvSpPr txBox="1"/>
          <p:nvPr/>
        </p:nvSpPr>
        <p:spPr>
          <a:xfrm>
            <a:off x="5435025" y="3567350"/>
            <a:ext cx="3389400" cy="677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600">
                <a:solidFill>
                  <a:schemeClr val="dk1"/>
                </a:solidFill>
                <a:latin typeface="Calibri"/>
                <a:ea typeface="Calibri"/>
                <a:cs typeface="Calibri"/>
                <a:sym typeface="Calibri"/>
              </a:rPr>
              <a:t>They can perform tasks independently without human intervention</a:t>
            </a:r>
            <a:endParaRPr sz="1600">
              <a:solidFill>
                <a:schemeClr val="dk1"/>
              </a:solidFill>
              <a:latin typeface="Calibri"/>
              <a:ea typeface="Calibri"/>
              <a:cs typeface="Calibri"/>
              <a:sym typeface="Calibri"/>
            </a:endParaRPr>
          </a:p>
        </p:txBody>
      </p:sp>
      <p:sp>
        <p:nvSpPr>
          <p:cNvPr id="220" name="Google Shape;220;g38189c52397_0_12"/>
          <p:cNvSpPr txBox="1"/>
          <p:nvPr/>
        </p:nvSpPr>
        <p:spPr>
          <a:xfrm>
            <a:off x="2025700" y="3429675"/>
            <a:ext cx="13440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dk1"/>
                </a:solidFill>
                <a:latin typeface="Calibri"/>
                <a:ea typeface="Calibri"/>
                <a:cs typeface="Calibri"/>
                <a:sym typeface="Calibri"/>
              </a:rPr>
              <a:t>AI system</a:t>
            </a:r>
            <a:endParaRPr sz="2000">
              <a:solidFill>
                <a:schemeClr val="dk1"/>
              </a:solidFill>
              <a:latin typeface="Calibri"/>
              <a:ea typeface="Calibri"/>
              <a:cs typeface="Calibri"/>
              <a:sym typeface="Calibri"/>
            </a:endParaRPr>
          </a:p>
        </p:txBody>
      </p:sp>
      <p:sp>
        <p:nvSpPr>
          <p:cNvPr id="221" name="Google Shape;221;g38189c52397_0_12"/>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222" name="Google Shape;222;g38189c52397_0_12"/>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g38189c52397_0_75"/>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Example: </a:t>
            </a:r>
            <a:r>
              <a:rPr lang="en-US"/>
              <a:t>User Control</a:t>
            </a:r>
            <a:r>
              <a:rPr lang="en-US"/>
              <a:t> ✅</a:t>
            </a:r>
            <a:endParaRPr/>
          </a:p>
        </p:txBody>
      </p:sp>
      <p:sp>
        <p:nvSpPr>
          <p:cNvPr id="228" name="Google Shape;228;g38189c52397_0_75"/>
          <p:cNvSpPr txBox="1"/>
          <p:nvPr>
            <p:ph idx="1" type="body"/>
          </p:nvPr>
        </p:nvSpPr>
        <p:spPr>
          <a:xfrm>
            <a:off x="457200" y="1600200"/>
            <a:ext cx="36060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None/>
            </a:pPr>
            <a:r>
              <a:rPr lang="en-US"/>
              <a:t>“</a:t>
            </a:r>
            <a:r>
              <a:rPr lang="en-US"/>
              <a:t>Build a To-Do List application using a web stack.</a:t>
            </a:r>
            <a:r>
              <a:rPr lang="en-US"/>
              <a:t>” </a:t>
            </a:r>
            <a:r>
              <a:rPr lang="en-US">
                <a:solidFill>
                  <a:srgbClr val="888888"/>
                </a:solidFill>
              </a:rPr>
              <a:t>Cosine.sh</a:t>
            </a:r>
            <a:endParaRPr/>
          </a:p>
        </p:txBody>
      </p:sp>
      <p:sp>
        <p:nvSpPr>
          <p:cNvPr id="229" name="Google Shape;229;g38189c52397_0_75"/>
          <p:cNvSpPr txBox="1"/>
          <p:nvPr>
            <p:ph idx="2" type="body"/>
          </p:nvPr>
        </p:nvSpPr>
        <p:spPr>
          <a:xfrm>
            <a:off x="4106200" y="1600200"/>
            <a:ext cx="45807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None/>
            </a:pPr>
            <a:r>
              <a:rPr lang="en-US" sz="2400"/>
              <a:t>AI Code Editors:</a:t>
            </a:r>
            <a:endParaRPr sz="2400"/>
          </a:p>
          <a:p>
            <a:pPr indent="-381000" lvl="0" marL="457200" rtl="0" algn="l">
              <a:spcBef>
                <a:spcPts val="560"/>
              </a:spcBef>
              <a:spcAft>
                <a:spcPts val="0"/>
              </a:spcAft>
              <a:buSzPts val="2400"/>
              <a:buChar char="•"/>
            </a:pPr>
            <a:r>
              <a:rPr lang="en-US" sz="2400"/>
              <a:t>Quick or Think Mode</a:t>
            </a:r>
            <a:endParaRPr sz="2400"/>
          </a:p>
          <a:p>
            <a:pPr indent="-381000" lvl="0" marL="457200" rtl="0" algn="l">
              <a:spcBef>
                <a:spcPts val="0"/>
              </a:spcBef>
              <a:spcAft>
                <a:spcPts val="0"/>
              </a:spcAft>
              <a:buSzPts val="2400"/>
              <a:buChar char="•"/>
            </a:pPr>
            <a:r>
              <a:rPr lang="en-US" sz="2400"/>
              <a:t>Run on: Cloud, Locally, CLI</a:t>
            </a:r>
            <a:endParaRPr sz="2400"/>
          </a:p>
          <a:p>
            <a:pPr indent="-381000" lvl="0" marL="457200" rtl="0" algn="l">
              <a:spcBef>
                <a:spcPts val="0"/>
              </a:spcBef>
              <a:spcAft>
                <a:spcPts val="0"/>
              </a:spcAft>
              <a:buSzPts val="2400"/>
              <a:buChar char="•"/>
            </a:pPr>
            <a:r>
              <a:rPr lang="en-US" sz="2400"/>
              <a:t>Insert a file/upload an image</a:t>
            </a:r>
            <a:endParaRPr sz="2400"/>
          </a:p>
        </p:txBody>
      </p:sp>
      <p:pic>
        <p:nvPicPr>
          <p:cNvPr id="230" name="Google Shape;230;g38189c52397_0_75"/>
          <p:cNvPicPr preferRelativeResize="0"/>
          <p:nvPr/>
        </p:nvPicPr>
        <p:blipFill>
          <a:blip r:embed="rId3">
            <a:alphaModFix/>
          </a:blip>
          <a:stretch>
            <a:fillRect/>
          </a:stretch>
        </p:blipFill>
        <p:spPr>
          <a:xfrm>
            <a:off x="0" y="3281123"/>
            <a:ext cx="9143999" cy="3324289"/>
          </a:xfrm>
          <a:prstGeom prst="rect">
            <a:avLst/>
          </a:prstGeom>
          <a:noFill/>
          <a:ln>
            <a:noFill/>
          </a:ln>
        </p:spPr>
      </p:pic>
      <p:sp>
        <p:nvSpPr>
          <p:cNvPr id="231" name="Google Shape;231;g38189c52397_0_75"/>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232" name="Google Shape;232;g38189c52397_0_75"/>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g38189c52397_0_87"/>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Example: User Control ✅</a:t>
            </a:r>
            <a:endParaRPr/>
          </a:p>
        </p:txBody>
      </p:sp>
      <p:sp>
        <p:nvSpPr>
          <p:cNvPr id="238" name="Google Shape;238;g38189c52397_0_87"/>
          <p:cNvSpPr txBox="1"/>
          <p:nvPr>
            <p:ph idx="1" type="body"/>
          </p:nvPr>
        </p:nvSpPr>
        <p:spPr>
          <a:xfrm>
            <a:off x="457200" y="1600200"/>
            <a:ext cx="36060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None/>
            </a:pPr>
            <a:r>
              <a:rPr lang="en-US"/>
              <a:t>“Build a To-Do List application using a web stack.” </a:t>
            </a:r>
            <a:r>
              <a:rPr lang="en-US">
                <a:solidFill>
                  <a:srgbClr val="888888"/>
                </a:solidFill>
              </a:rPr>
              <a:t>Cosine.sh</a:t>
            </a:r>
            <a:endParaRPr/>
          </a:p>
        </p:txBody>
      </p:sp>
      <p:sp>
        <p:nvSpPr>
          <p:cNvPr id="239" name="Google Shape;239;g38189c52397_0_87"/>
          <p:cNvSpPr txBox="1"/>
          <p:nvPr>
            <p:ph idx="2" type="body"/>
          </p:nvPr>
        </p:nvSpPr>
        <p:spPr>
          <a:xfrm>
            <a:off x="4106200" y="1600200"/>
            <a:ext cx="45807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None/>
            </a:pPr>
            <a:r>
              <a:rPr lang="en-US" sz="2400"/>
              <a:t>AI Code Editors:</a:t>
            </a:r>
            <a:endParaRPr sz="2400"/>
          </a:p>
          <a:p>
            <a:pPr indent="-381000" lvl="0" marL="457200" rtl="0" algn="l">
              <a:spcBef>
                <a:spcPts val="560"/>
              </a:spcBef>
              <a:spcAft>
                <a:spcPts val="0"/>
              </a:spcAft>
              <a:buSzPts val="2400"/>
              <a:buChar char="•"/>
            </a:pPr>
            <a:r>
              <a:rPr lang="en-US" sz="2400"/>
              <a:t>Thinking / Pending</a:t>
            </a:r>
            <a:endParaRPr sz="2400"/>
          </a:p>
        </p:txBody>
      </p:sp>
      <p:pic>
        <p:nvPicPr>
          <p:cNvPr id="240" name="Google Shape;240;g38189c52397_0_87"/>
          <p:cNvPicPr preferRelativeResize="0"/>
          <p:nvPr/>
        </p:nvPicPr>
        <p:blipFill>
          <a:blip r:embed="rId3">
            <a:alphaModFix/>
          </a:blip>
          <a:stretch>
            <a:fillRect/>
          </a:stretch>
        </p:blipFill>
        <p:spPr>
          <a:xfrm>
            <a:off x="0" y="4006956"/>
            <a:ext cx="9144000" cy="2434269"/>
          </a:xfrm>
          <a:prstGeom prst="rect">
            <a:avLst/>
          </a:prstGeom>
          <a:noFill/>
          <a:ln>
            <a:noFill/>
          </a:ln>
        </p:spPr>
      </p:pic>
      <p:sp>
        <p:nvSpPr>
          <p:cNvPr id="241" name="Google Shape;241;g38189c52397_0_87"/>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242" name="Google Shape;242;g38189c52397_0_87"/>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g38189c52397_0_96"/>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Example: User Control ✅</a:t>
            </a:r>
            <a:endParaRPr/>
          </a:p>
        </p:txBody>
      </p:sp>
      <p:sp>
        <p:nvSpPr>
          <p:cNvPr id="248" name="Google Shape;248;g38189c52397_0_96"/>
          <p:cNvSpPr txBox="1"/>
          <p:nvPr>
            <p:ph idx="1" type="body"/>
          </p:nvPr>
        </p:nvSpPr>
        <p:spPr>
          <a:xfrm>
            <a:off x="457200" y="1600200"/>
            <a:ext cx="36060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None/>
            </a:pPr>
            <a:r>
              <a:t/>
            </a:r>
            <a:endParaRPr/>
          </a:p>
        </p:txBody>
      </p:sp>
      <p:sp>
        <p:nvSpPr>
          <p:cNvPr id="249" name="Google Shape;249;g38189c52397_0_96"/>
          <p:cNvSpPr txBox="1"/>
          <p:nvPr>
            <p:ph idx="2" type="body"/>
          </p:nvPr>
        </p:nvSpPr>
        <p:spPr>
          <a:xfrm>
            <a:off x="4106200" y="1600200"/>
            <a:ext cx="45807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None/>
            </a:pPr>
            <a:r>
              <a:rPr lang="en-US" sz="2400"/>
              <a:t>AI Code Editors:</a:t>
            </a:r>
            <a:endParaRPr sz="2400"/>
          </a:p>
          <a:p>
            <a:pPr indent="-381000" lvl="0" marL="457200" rtl="0" algn="l">
              <a:spcBef>
                <a:spcPts val="560"/>
              </a:spcBef>
              <a:spcAft>
                <a:spcPts val="0"/>
              </a:spcAft>
              <a:buSzPts val="2400"/>
              <a:buChar char="•"/>
            </a:pPr>
            <a:r>
              <a:rPr lang="en-US" sz="2400"/>
              <a:t>Thinking / Pending</a:t>
            </a:r>
            <a:endParaRPr sz="2400"/>
          </a:p>
        </p:txBody>
      </p:sp>
      <p:pic>
        <p:nvPicPr>
          <p:cNvPr id="250" name="Google Shape;250;g38189c52397_0_96"/>
          <p:cNvPicPr preferRelativeResize="0"/>
          <p:nvPr/>
        </p:nvPicPr>
        <p:blipFill>
          <a:blip r:embed="rId3">
            <a:alphaModFix/>
          </a:blip>
          <a:stretch>
            <a:fillRect/>
          </a:stretch>
        </p:blipFill>
        <p:spPr>
          <a:xfrm>
            <a:off x="507037" y="1417650"/>
            <a:ext cx="8129926" cy="5339300"/>
          </a:xfrm>
          <a:prstGeom prst="rect">
            <a:avLst/>
          </a:prstGeom>
          <a:noFill/>
          <a:ln>
            <a:noFill/>
          </a:ln>
        </p:spPr>
      </p:pic>
      <p:sp>
        <p:nvSpPr>
          <p:cNvPr id="251" name="Google Shape;251;g38189c52397_0_96"/>
          <p:cNvSpPr/>
          <p:nvPr/>
        </p:nvSpPr>
        <p:spPr>
          <a:xfrm rot="2231490">
            <a:off x="2614332" y="3043791"/>
            <a:ext cx="277924" cy="214744"/>
          </a:xfrm>
          <a:prstGeom prst="rightArrow">
            <a:avLst>
              <a:gd fmla="val 50000" name="adj1"/>
              <a:gd fmla="val 50000" name="adj2"/>
            </a:avLst>
          </a:prstGeom>
          <a:solidFill>
            <a:schemeClr val="accent6"/>
          </a:solidFill>
          <a:ln cap="flat" cmpd="sng" w="9525">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cxnSp>
        <p:nvCxnSpPr>
          <p:cNvPr id="252" name="Google Shape;252;g38189c52397_0_96"/>
          <p:cNvCxnSpPr/>
          <p:nvPr/>
        </p:nvCxnSpPr>
        <p:spPr>
          <a:xfrm flipH="1" rot="10800000">
            <a:off x="3953150" y="3662700"/>
            <a:ext cx="2854200" cy="25200"/>
          </a:xfrm>
          <a:prstGeom prst="straightConnector1">
            <a:avLst/>
          </a:prstGeom>
          <a:noFill/>
          <a:ln cap="flat" cmpd="sng" w="9525">
            <a:solidFill>
              <a:schemeClr val="accent6"/>
            </a:solidFill>
            <a:prstDash val="solid"/>
            <a:round/>
            <a:headEnd len="med" w="med" type="none"/>
            <a:tailEnd len="med" w="med" type="none"/>
          </a:ln>
        </p:spPr>
      </p:cxnSp>
      <p:sp>
        <p:nvSpPr>
          <p:cNvPr id="253" name="Google Shape;253;g38189c52397_0_96"/>
          <p:cNvSpPr/>
          <p:nvPr/>
        </p:nvSpPr>
        <p:spPr>
          <a:xfrm rot="2231490">
            <a:off x="872257" y="4446544"/>
            <a:ext cx="277924" cy="214744"/>
          </a:xfrm>
          <a:prstGeom prst="rightArrow">
            <a:avLst>
              <a:gd fmla="val 50000" name="adj1"/>
              <a:gd fmla="val 50000" name="adj2"/>
            </a:avLst>
          </a:prstGeom>
          <a:solidFill>
            <a:schemeClr val="accent6"/>
          </a:solidFill>
          <a:ln cap="flat" cmpd="sng" w="9525">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54" name="Google Shape;254;g38189c52397_0_96"/>
          <p:cNvSpPr/>
          <p:nvPr/>
        </p:nvSpPr>
        <p:spPr>
          <a:xfrm rot="2231490">
            <a:off x="860469" y="5520922"/>
            <a:ext cx="277924" cy="214744"/>
          </a:xfrm>
          <a:prstGeom prst="rightArrow">
            <a:avLst>
              <a:gd fmla="val 50000" name="adj1"/>
              <a:gd fmla="val 50000" name="adj2"/>
            </a:avLst>
          </a:prstGeom>
          <a:solidFill>
            <a:schemeClr val="accent6"/>
          </a:solidFill>
          <a:ln cap="flat" cmpd="sng" w="9525">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55" name="Google Shape;255;g38189c52397_0_96"/>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6600"/>
              </a:buClr>
              <a:buSzPts val="4000"/>
              <a:buFont typeface="Calibri"/>
              <a:buNone/>
            </a:pPr>
            <a:r>
              <a:rPr b="1" lang="en-US" sz="4000">
                <a:solidFill>
                  <a:srgbClr val="FF6600"/>
                </a:solidFill>
              </a:rPr>
              <a:t>What Can You Do?!</a:t>
            </a:r>
            <a:endParaRPr/>
          </a:p>
        </p:txBody>
      </p:sp>
      <p:sp>
        <p:nvSpPr>
          <p:cNvPr id="261" name="Google Shape;261;p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rgbClr val="333333"/>
              </a:buClr>
              <a:buSzPts val="2400"/>
              <a:buChar char="•"/>
            </a:pPr>
            <a:r>
              <a:rPr lang="en-US" sz="2400">
                <a:solidFill>
                  <a:srgbClr val="333333"/>
                </a:solidFill>
                <a:highlight>
                  <a:schemeClr val="accent6"/>
                </a:highlight>
              </a:rPr>
              <a:t>Explainability</a:t>
            </a:r>
            <a:r>
              <a:rPr lang="en-US" sz="2400">
                <a:solidFill>
                  <a:srgbClr val="333333"/>
                </a:solidFill>
              </a:rPr>
              <a:t>: </a:t>
            </a:r>
            <a:br>
              <a:rPr lang="en-US" sz="2400">
                <a:solidFill>
                  <a:srgbClr val="333333"/>
                </a:solidFill>
              </a:rPr>
            </a:br>
            <a:r>
              <a:rPr lang="en-US" sz="2400">
                <a:solidFill>
                  <a:srgbClr val="333333"/>
                </a:solidFill>
              </a:rPr>
              <a:t>AI showing reasoning </a:t>
            </a:r>
            <a:r>
              <a:rPr lang="en-US" sz="2400">
                <a:solidFill>
                  <a:srgbClr val="333333"/>
                </a:solidFill>
              </a:rPr>
              <a:t>→</a:t>
            </a:r>
            <a:r>
              <a:rPr lang="en-US" sz="2400">
                <a:solidFill>
                  <a:srgbClr val="333333"/>
                </a:solidFill>
              </a:rPr>
              <a:t> status indicators, thought process, transparency.</a:t>
            </a:r>
            <a:endParaRPr sz="2400">
              <a:solidFill>
                <a:srgbClr val="333333"/>
              </a:solidFill>
            </a:endParaRPr>
          </a:p>
          <a:p>
            <a:pPr indent="-342900" lvl="0" marL="342900" rtl="0" algn="l">
              <a:spcBef>
                <a:spcPts val="0"/>
              </a:spcBef>
              <a:spcAft>
                <a:spcPts val="0"/>
              </a:spcAft>
              <a:buClr>
                <a:srgbClr val="333333"/>
              </a:buClr>
              <a:buSzPts val="2400"/>
              <a:buChar char="•"/>
            </a:pPr>
            <a:r>
              <a:rPr lang="en-US" sz="2400">
                <a:solidFill>
                  <a:srgbClr val="333333"/>
                </a:solidFill>
                <a:highlight>
                  <a:schemeClr val="accent6"/>
                </a:highlight>
              </a:rPr>
              <a:t>Trust</a:t>
            </a:r>
            <a:r>
              <a:rPr lang="en-US" sz="2400">
                <a:solidFill>
                  <a:srgbClr val="333333"/>
                </a:solidFill>
              </a:rPr>
              <a:t>:</a:t>
            </a:r>
            <a:br>
              <a:rPr lang="en-US" sz="2400">
                <a:solidFill>
                  <a:srgbClr val="333333"/>
                </a:solidFill>
              </a:rPr>
            </a:br>
            <a:r>
              <a:rPr lang="en-US" sz="2400">
                <a:solidFill>
                  <a:srgbClr val="333333"/>
                </a:solidFill>
              </a:rPr>
              <a:t>Problem → hallucinations</a:t>
            </a:r>
            <a:br>
              <a:rPr lang="en-US" sz="2400">
                <a:solidFill>
                  <a:srgbClr val="333333"/>
                </a:solidFill>
              </a:rPr>
            </a:br>
            <a:r>
              <a:rPr lang="en-US" sz="2400">
                <a:solidFill>
                  <a:srgbClr val="333333"/>
                </a:solidFill>
              </a:rPr>
              <a:t>Solution → clear references, citations, confidence indicators.</a:t>
            </a:r>
            <a:endParaRPr sz="2400">
              <a:solidFill>
                <a:srgbClr val="333333"/>
              </a:solidFill>
            </a:endParaRPr>
          </a:p>
          <a:p>
            <a:pPr indent="-342900" lvl="0" marL="342900" rtl="0" algn="l">
              <a:spcBef>
                <a:spcPts val="0"/>
              </a:spcBef>
              <a:spcAft>
                <a:spcPts val="0"/>
              </a:spcAft>
              <a:buClr>
                <a:srgbClr val="333333"/>
              </a:buClr>
              <a:buSzPts val="2400"/>
              <a:buChar char="•"/>
            </a:pPr>
            <a:r>
              <a:rPr lang="en-US" sz="2400">
                <a:solidFill>
                  <a:srgbClr val="333333"/>
                </a:solidFill>
                <a:highlight>
                  <a:schemeClr val="accent6"/>
                </a:highlight>
              </a:rPr>
              <a:t>User Control</a:t>
            </a:r>
            <a:r>
              <a:rPr lang="en-US" sz="2400">
                <a:solidFill>
                  <a:srgbClr val="333333"/>
                </a:solidFill>
              </a:rPr>
              <a:t>:</a:t>
            </a:r>
            <a:endParaRPr sz="2400">
              <a:solidFill>
                <a:srgbClr val="333333"/>
              </a:solidFill>
            </a:endParaRPr>
          </a:p>
          <a:p>
            <a:pPr indent="0" lvl="0" marL="342900" rtl="0" algn="l">
              <a:spcBef>
                <a:spcPts val="0"/>
              </a:spcBef>
              <a:spcAft>
                <a:spcPts val="0"/>
              </a:spcAft>
              <a:buNone/>
            </a:pPr>
            <a:r>
              <a:rPr lang="en-US" sz="2400">
                <a:solidFill>
                  <a:srgbClr val="333333"/>
                </a:solidFill>
              </a:rPr>
              <a:t>Developers, Users need visibility &amp; rollback.</a:t>
            </a:r>
            <a:endParaRPr sz="2400">
              <a:solidFill>
                <a:srgbClr val="333333"/>
              </a:solidFill>
            </a:endParaRPr>
          </a:p>
          <a:p>
            <a:pPr indent="0" lvl="0" marL="342900" rtl="0" algn="l">
              <a:spcBef>
                <a:spcPts val="0"/>
              </a:spcBef>
              <a:spcAft>
                <a:spcPts val="0"/>
              </a:spcAft>
              <a:buNone/>
            </a:pPr>
            <a:r>
              <a:rPr lang="en-US" sz="2400">
                <a:solidFill>
                  <a:srgbClr val="333333"/>
                </a:solidFill>
              </a:rPr>
              <a:t>Solution → </a:t>
            </a:r>
            <a:r>
              <a:rPr lang="en-US" sz="2400">
                <a:solidFill>
                  <a:srgbClr val="333333"/>
                </a:solidFill>
              </a:rPr>
              <a:t>Checkpoints, version history, step-by-step AI actions.</a:t>
            </a:r>
            <a:endParaRPr sz="2400">
              <a:solidFill>
                <a:srgbClr val="333333"/>
              </a:solidFill>
            </a:endParaRPr>
          </a:p>
          <a:p>
            <a:pPr indent="0" lvl="0" marL="342900" rtl="0" algn="l">
              <a:spcBef>
                <a:spcPts val="0"/>
              </a:spcBef>
              <a:spcAft>
                <a:spcPts val="0"/>
              </a:spcAft>
              <a:buNone/>
            </a:pPr>
            <a:r>
              <a:t/>
            </a:r>
            <a:endParaRPr sz="2400">
              <a:solidFill>
                <a:srgbClr val="333333"/>
              </a:solidFill>
            </a:endParaRPr>
          </a:p>
        </p:txBody>
      </p:sp>
      <p:sp>
        <p:nvSpPr>
          <p:cNvPr id="262" name="Google Shape;262;p7"/>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263" name="Google Shape;263;p7"/>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g38189c52397_0_1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6600"/>
              </a:buClr>
              <a:buSzPts val="4000"/>
              <a:buFont typeface="Calibri"/>
              <a:buNone/>
            </a:pPr>
            <a:r>
              <a:rPr b="1" lang="en-US" sz="4000">
                <a:solidFill>
                  <a:srgbClr val="FF6600"/>
                </a:solidFill>
              </a:rPr>
              <a:t>What Happens If You Don’t Act?!</a:t>
            </a:r>
            <a:endParaRPr/>
          </a:p>
        </p:txBody>
      </p:sp>
      <p:sp>
        <p:nvSpPr>
          <p:cNvPr id="269" name="Google Shape;269;g38189c52397_0_111"/>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rgbClr val="333333"/>
              </a:buClr>
              <a:buSzPts val="2400"/>
              <a:buChar char="•"/>
            </a:pPr>
            <a:r>
              <a:rPr lang="en-US" sz="2400">
                <a:solidFill>
                  <a:srgbClr val="333333"/>
                </a:solidFill>
                <a:highlight>
                  <a:schemeClr val="accent6"/>
                </a:highlight>
              </a:rPr>
              <a:t>Lack of </a:t>
            </a:r>
            <a:r>
              <a:rPr lang="en-US" sz="2400">
                <a:solidFill>
                  <a:srgbClr val="333333"/>
                </a:solidFill>
                <a:highlight>
                  <a:schemeClr val="accent6"/>
                </a:highlight>
              </a:rPr>
              <a:t>Explainability</a:t>
            </a:r>
            <a:r>
              <a:rPr lang="en-US" sz="2400">
                <a:solidFill>
                  <a:srgbClr val="333333"/>
                </a:solidFill>
              </a:rPr>
              <a:t> </a:t>
            </a:r>
            <a:br>
              <a:rPr lang="en-US" sz="2400">
                <a:solidFill>
                  <a:srgbClr val="333333"/>
                </a:solidFill>
              </a:rPr>
            </a:br>
            <a:r>
              <a:rPr lang="en-US" sz="2400">
                <a:solidFill>
                  <a:srgbClr val="333333"/>
                </a:solidFill>
              </a:rPr>
              <a:t>→ Debugging hell</a:t>
            </a:r>
            <a:endParaRPr sz="2400">
              <a:solidFill>
                <a:srgbClr val="333333"/>
              </a:solidFill>
            </a:endParaRPr>
          </a:p>
          <a:p>
            <a:pPr indent="-342900" lvl="0" marL="342900" rtl="0" algn="l">
              <a:spcBef>
                <a:spcPts val="0"/>
              </a:spcBef>
              <a:spcAft>
                <a:spcPts val="0"/>
              </a:spcAft>
              <a:buClr>
                <a:srgbClr val="333333"/>
              </a:buClr>
              <a:buSzPts val="2400"/>
              <a:buChar char="•"/>
            </a:pPr>
            <a:r>
              <a:rPr lang="en-US" sz="2400">
                <a:solidFill>
                  <a:srgbClr val="333333"/>
                </a:solidFill>
                <a:highlight>
                  <a:schemeClr val="accent6"/>
                </a:highlight>
              </a:rPr>
              <a:t>Poor </a:t>
            </a:r>
            <a:r>
              <a:rPr lang="en-US" sz="2400">
                <a:solidFill>
                  <a:srgbClr val="333333"/>
                </a:solidFill>
                <a:highlight>
                  <a:schemeClr val="accent6"/>
                </a:highlight>
              </a:rPr>
              <a:t>Trust</a:t>
            </a:r>
            <a:r>
              <a:rPr lang="en-US" sz="2400">
                <a:solidFill>
                  <a:srgbClr val="333333"/>
                </a:solidFill>
              </a:rPr>
              <a:t> </a:t>
            </a:r>
            <a:br>
              <a:rPr lang="en-US" sz="2400">
                <a:solidFill>
                  <a:srgbClr val="333333"/>
                </a:solidFill>
              </a:rPr>
            </a:br>
            <a:r>
              <a:rPr lang="en-US" sz="2400">
                <a:solidFill>
                  <a:srgbClr val="333333"/>
                </a:solidFill>
              </a:rPr>
              <a:t>→ R</a:t>
            </a:r>
            <a:r>
              <a:rPr lang="en-US" sz="2400">
                <a:solidFill>
                  <a:srgbClr val="333333"/>
                </a:solidFill>
              </a:rPr>
              <a:t>isk of shipping unreliable features</a:t>
            </a:r>
            <a:endParaRPr sz="2400">
              <a:solidFill>
                <a:srgbClr val="333333"/>
              </a:solidFill>
            </a:endParaRPr>
          </a:p>
          <a:p>
            <a:pPr indent="-342900" lvl="0" marL="342900" rtl="0" algn="l">
              <a:spcBef>
                <a:spcPts val="0"/>
              </a:spcBef>
              <a:spcAft>
                <a:spcPts val="0"/>
              </a:spcAft>
              <a:buClr>
                <a:srgbClr val="333333"/>
              </a:buClr>
              <a:buSzPts val="2400"/>
              <a:buChar char="•"/>
            </a:pPr>
            <a:r>
              <a:rPr lang="en-US" sz="2400">
                <a:solidFill>
                  <a:srgbClr val="333333"/>
                </a:solidFill>
                <a:highlight>
                  <a:schemeClr val="accent6"/>
                </a:highlight>
              </a:rPr>
              <a:t>Lack of </a:t>
            </a:r>
            <a:r>
              <a:rPr lang="en-US" sz="2400">
                <a:solidFill>
                  <a:srgbClr val="333333"/>
                </a:solidFill>
                <a:highlight>
                  <a:schemeClr val="accent6"/>
                </a:highlight>
              </a:rPr>
              <a:t>User Control</a:t>
            </a:r>
            <a:r>
              <a:rPr lang="en-US" sz="2400">
                <a:solidFill>
                  <a:srgbClr val="333333"/>
                </a:solidFill>
              </a:rPr>
              <a:t> </a:t>
            </a:r>
            <a:br>
              <a:rPr lang="en-US" sz="2400">
                <a:solidFill>
                  <a:srgbClr val="333333"/>
                </a:solidFill>
              </a:rPr>
            </a:br>
            <a:r>
              <a:rPr lang="en-US" sz="2400">
                <a:solidFill>
                  <a:srgbClr val="333333"/>
                </a:solidFill>
              </a:rPr>
              <a:t>→</a:t>
            </a:r>
            <a:r>
              <a:rPr lang="en-US" sz="2400">
                <a:solidFill>
                  <a:srgbClr val="333333"/>
                </a:solidFill>
              </a:rPr>
              <a:t> Wasted hours fixing AI-generated mess</a:t>
            </a:r>
            <a:endParaRPr sz="2400">
              <a:solidFill>
                <a:srgbClr val="333333"/>
              </a:solidFill>
            </a:endParaRPr>
          </a:p>
          <a:p>
            <a:pPr indent="0" lvl="0" marL="342900" rtl="0" algn="l">
              <a:spcBef>
                <a:spcPts val="0"/>
              </a:spcBef>
              <a:spcAft>
                <a:spcPts val="0"/>
              </a:spcAft>
              <a:buNone/>
            </a:pPr>
            <a:r>
              <a:t/>
            </a:r>
            <a:endParaRPr sz="2400">
              <a:solidFill>
                <a:srgbClr val="333333"/>
              </a:solidFill>
            </a:endParaRPr>
          </a:p>
        </p:txBody>
      </p:sp>
      <p:sp>
        <p:nvSpPr>
          <p:cNvPr id="270" name="Google Shape;270;g38189c52397_0_111"/>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271" name="Google Shape;271;g38189c52397_0_111"/>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6600"/>
              </a:buClr>
              <a:buSzPts val="4000"/>
              <a:buFont typeface="Calibri"/>
              <a:buNone/>
            </a:pPr>
            <a:r>
              <a:rPr b="1" lang="en-US" sz="4000">
                <a:solidFill>
                  <a:srgbClr val="FF6600"/>
                </a:solidFill>
              </a:rPr>
              <a:t>What is HCI?</a:t>
            </a:r>
            <a:endParaRPr/>
          </a:p>
        </p:txBody>
      </p:sp>
      <p:sp>
        <p:nvSpPr>
          <p:cNvPr id="97" name="Google Shape;97;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en-US" sz="2400">
                <a:solidFill>
                  <a:srgbClr val="333333"/>
                </a:solidFill>
              </a:rPr>
              <a:t>HCI = Human Computer Interaction</a:t>
            </a:r>
            <a:endParaRPr sz="2400">
              <a:solidFill>
                <a:srgbClr val="333333"/>
              </a:solidFill>
            </a:endParaRPr>
          </a:p>
          <a:p>
            <a:pPr indent="-342900" lvl="0" marL="342900" rtl="0" algn="l">
              <a:spcBef>
                <a:spcPts val="0"/>
              </a:spcBef>
              <a:spcAft>
                <a:spcPts val="0"/>
              </a:spcAft>
              <a:buClr>
                <a:srgbClr val="333333"/>
              </a:buClr>
              <a:buSzPts val="2400"/>
              <a:buChar char="•"/>
            </a:pPr>
            <a:r>
              <a:rPr lang="en-US" sz="2400">
                <a:solidFill>
                  <a:srgbClr val="333333"/>
                </a:solidFill>
              </a:rPr>
              <a:t>Traditional interaction between humans and computers.</a:t>
            </a:r>
            <a:endParaRPr sz="2400"/>
          </a:p>
          <a:p>
            <a:pPr indent="-342900" lvl="0" marL="342900" rtl="0" algn="l">
              <a:spcBef>
                <a:spcPts val="0"/>
              </a:spcBef>
              <a:spcAft>
                <a:spcPts val="0"/>
              </a:spcAft>
              <a:buClr>
                <a:srgbClr val="333333"/>
              </a:buClr>
              <a:buSzPts val="2400"/>
              <a:buChar char="•"/>
            </a:pPr>
            <a:r>
              <a:rPr lang="en-US" sz="2400">
                <a:solidFill>
                  <a:schemeClr val="dk1"/>
                </a:solidFill>
                <a:latin typeface="Calibri"/>
                <a:ea typeface="Calibri"/>
                <a:cs typeface="Calibri"/>
                <a:sym typeface="Calibri"/>
              </a:rPr>
              <a:t>Predictable, predefined, rule-based.</a:t>
            </a:r>
            <a:endParaRPr sz="2400"/>
          </a:p>
        </p:txBody>
      </p:sp>
      <p:sp>
        <p:nvSpPr>
          <p:cNvPr id="98" name="Google Shape;98;p3"/>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99" name="Google Shape;99;p3"/>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6600"/>
              </a:buClr>
              <a:buSzPts val="4000"/>
              <a:buFont typeface="Calibri"/>
              <a:buNone/>
            </a:pPr>
            <a:r>
              <a:rPr b="1" lang="en-US" sz="4000">
                <a:solidFill>
                  <a:srgbClr val="FF6600"/>
                </a:solidFill>
              </a:rPr>
              <a:t>Why It Matters for Developers</a:t>
            </a:r>
            <a:endParaRPr/>
          </a:p>
        </p:txBody>
      </p:sp>
      <p:sp>
        <p:nvSpPr>
          <p:cNvPr id="277" name="Google Shape;277;p1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b="1" lang="en-US" sz="2400">
                <a:solidFill>
                  <a:srgbClr val="333333"/>
                </a:solidFill>
              </a:rPr>
              <a:t>✓ Well-designed HAII</a:t>
            </a:r>
            <a:r>
              <a:rPr lang="en-US" sz="2400">
                <a:solidFill>
                  <a:srgbClr val="333333"/>
                </a:solidFill>
              </a:rPr>
              <a:t> = less user frustration &amp; higher trust in your product.</a:t>
            </a:r>
            <a:endParaRPr sz="2400">
              <a:solidFill>
                <a:srgbClr val="333333"/>
              </a:solidFill>
            </a:endParaRPr>
          </a:p>
          <a:p>
            <a:pPr indent="0" lvl="0" marL="0" rtl="0" algn="l">
              <a:spcBef>
                <a:spcPts val="0"/>
              </a:spcBef>
              <a:spcAft>
                <a:spcPts val="0"/>
              </a:spcAft>
              <a:buNone/>
            </a:pPr>
            <a:r>
              <a:t/>
            </a:r>
            <a:endParaRPr sz="2400">
              <a:solidFill>
                <a:srgbClr val="333333"/>
              </a:solidFill>
            </a:endParaRPr>
          </a:p>
          <a:p>
            <a:pPr indent="0" lvl="0" marL="0" rtl="0" algn="l">
              <a:spcBef>
                <a:spcPts val="0"/>
              </a:spcBef>
              <a:spcAft>
                <a:spcPts val="0"/>
              </a:spcAft>
              <a:buNone/>
            </a:pPr>
            <a:r>
              <a:rPr b="1" lang="en-US" sz="2400">
                <a:solidFill>
                  <a:srgbClr val="333333"/>
                </a:solidFill>
              </a:rPr>
              <a:t>✓ Clearer AI interaction</a:t>
            </a:r>
            <a:r>
              <a:rPr lang="en-US" sz="2400">
                <a:solidFill>
                  <a:srgbClr val="333333"/>
                </a:solidFill>
              </a:rPr>
              <a:t> = easier debugging, fewer support headaches.</a:t>
            </a:r>
            <a:endParaRPr sz="2400">
              <a:solidFill>
                <a:srgbClr val="333333"/>
              </a:solidFill>
            </a:endParaRPr>
          </a:p>
          <a:p>
            <a:pPr indent="0" lvl="0" marL="0" rtl="0" algn="l">
              <a:spcBef>
                <a:spcPts val="0"/>
              </a:spcBef>
              <a:spcAft>
                <a:spcPts val="0"/>
              </a:spcAft>
              <a:buNone/>
            </a:pPr>
            <a:r>
              <a:t/>
            </a:r>
            <a:endParaRPr sz="2400">
              <a:solidFill>
                <a:srgbClr val="333333"/>
              </a:solidFill>
            </a:endParaRPr>
          </a:p>
          <a:p>
            <a:pPr indent="0" lvl="0" marL="0" rtl="0" algn="l">
              <a:spcBef>
                <a:spcPts val="0"/>
              </a:spcBef>
              <a:spcAft>
                <a:spcPts val="0"/>
              </a:spcAft>
              <a:buNone/>
            </a:pPr>
            <a:r>
              <a:rPr b="1" lang="en-US" sz="2400">
                <a:solidFill>
                  <a:srgbClr val="333333"/>
                </a:solidFill>
              </a:rPr>
              <a:t>✓ Good UX in AI </a:t>
            </a:r>
            <a:r>
              <a:rPr lang="en-US" sz="2400">
                <a:solidFill>
                  <a:srgbClr val="333333"/>
                </a:solidFill>
              </a:rPr>
              <a:t>= better adoption &amp; happier users (they’ll keep using what you build).</a:t>
            </a:r>
            <a:endParaRPr sz="2400">
              <a:solidFill>
                <a:srgbClr val="333333"/>
              </a:solidFill>
            </a:endParaRPr>
          </a:p>
        </p:txBody>
      </p:sp>
      <p:sp>
        <p:nvSpPr>
          <p:cNvPr id="278" name="Google Shape;278;p11"/>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279" name="Google Shape;279;p11"/>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6600"/>
              </a:buClr>
              <a:buSzPts val="4000"/>
              <a:buFont typeface="Calibri"/>
              <a:buNone/>
            </a:pPr>
            <a:r>
              <a:rPr b="1" lang="en-US" sz="4000">
                <a:solidFill>
                  <a:srgbClr val="FF6600"/>
                </a:solidFill>
              </a:rPr>
              <a:t>Summary</a:t>
            </a:r>
            <a:endParaRPr/>
          </a:p>
        </p:txBody>
      </p:sp>
      <p:sp>
        <p:nvSpPr>
          <p:cNvPr id="285" name="Google Shape;285;p1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81000" lvl="0" marL="457200" rtl="0" algn="l">
              <a:spcBef>
                <a:spcPts val="640"/>
              </a:spcBef>
              <a:spcAft>
                <a:spcPts val="0"/>
              </a:spcAft>
              <a:buClr>
                <a:srgbClr val="333333"/>
              </a:buClr>
              <a:buSzPts val="2400"/>
              <a:buChar char="•"/>
            </a:pPr>
            <a:r>
              <a:rPr lang="en-US" sz="2400">
                <a:solidFill>
                  <a:srgbClr val="333333"/>
                </a:solidFill>
              </a:rPr>
              <a:t>Developers play a key role in making </a:t>
            </a:r>
            <a:r>
              <a:rPr lang="en-US" sz="2400">
                <a:solidFill>
                  <a:schemeClr val="accent6"/>
                </a:solidFill>
              </a:rPr>
              <a:t>AI outputs usable &amp; trustworthy</a:t>
            </a:r>
            <a:r>
              <a:rPr lang="en-US" sz="2400">
                <a:solidFill>
                  <a:srgbClr val="333333"/>
                </a:solidFill>
              </a:rPr>
              <a:t>.</a:t>
            </a:r>
            <a:endParaRPr sz="2400">
              <a:solidFill>
                <a:srgbClr val="333333"/>
              </a:solidFill>
            </a:endParaRPr>
          </a:p>
          <a:p>
            <a:pPr indent="-381000" lvl="0" marL="457200" rtl="0" algn="l">
              <a:spcBef>
                <a:spcPts val="0"/>
              </a:spcBef>
              <a:spcAft>
                <a:spcPts val="0"/>
              </a:spcAft>
              <a:buClr>
                <a:srgbClr val="333333"/>
              </a:buClr>
              <a:buSzPts val="2400"/>
              <a:buChar char="•"/>
            </a:pPr>
            <a:r>
              <a:rPr lang="en-US" sz="2400">
                <a:solidFill>
                  <a:srgbClr val="333333"/>
                </a:solidFill>
              </a:rPr>
              <a:t>HAII is not just a design challenge,</a:t>
            </a:r>
            <a:r>
              <a:rPr lang="en-US" sz="2400">
                <a:solidFill>
                  <a:schemeClr val="accent6"/>
                </a:solidFill>
              </a:rPr>
              <a:t> it’s a dev challenge</a:t>
            </a:r>
            <a:r>
              <a:rPr lang="en-US" sz="2400">
                <a:solidFill>
                  <a:srgbClr val="333333"/>
                </a:solidFill>
              </a:rPr>
              <a:t>.</a:t>
            </a:r>
            <a:endParaRPr sz="2400">
              <a:solidFill>
                <a:srgbClr val="333333"/>
              </a:solidFill>
            </a:endParaRPr>
          </a:p>
          <a:p>
            <a:pPr indent="-381000" lvl="0" marL="457200" rtl="0" algn="l">
              <a:spcBef>
                <a:spcPts val="0"/>
              </a:spcBef>
              <a:spcAft>
                <a:spcPts val="0"/>
              </a:spcAft>
              <a:buClr>
                <a:srgbClr val="333333"/>
              </a:buClr>
              <a:buSzPts val="2400"/>
              <a:buChar char="•"/>
            </a:pPr>
            <a:r>
              <a:rPr lang="en-US" sz="2400">
                <a:solidFill>
                  <a:srgbClr val="333333"/>
                </a:solidFill>
              </a:rPr>
              <a:t>If you’re building with AI, </a:t>
            </a:r>
            <a:r>
              <a:rPr lang="en-US" sz="2400">
                <a:solidFill>
                  <a:schemeClr val="accent6"/>
                </a:solidFill>
              </a:rPr>
              <a:t>you’re also shaping how humans trust and use it</a:t>
            </a:r>
            <a:r>
              <a:rPr lang="en-US" sz="2400">
                <a:solidFill>
                  <a:srgbClr val="333333"/>
                </a:solidFill>
              </a:rPr>
              <a:t>.</a:t>
            </a:r>
            <a:endParaRPr sz="2400">
              <a:solidFill>
                <a:srgbClr val="333333"/>
              </a:solidFill>
            </a:endParaRPr>
          </a:p>
          <a:p>
            <a:pPr indent="0" lvl="0" marL="0" rtl="0" algn="l">
              <a:spcBef>
                <a:spcPts val="640"/>
              </a:spcBef>
              <a:spcAft>
                <a:spcPts val="0"/>
              </a:spcAft>
              <a:buNone/>
            </a:pPr>
            <a:r>
              <a:t/>
            </a:r>
            <a:endParaRPr sz="2400">
              <a:solidFill>
                <a:srgbClr val="333333"/>
              </a:solidFill>
            </a:endParaRPr>
          </a:p>
          <a:p>
            <a:pPr indent="0" lvl="0" marL="0" rtl="0" algn="l">
              <a:spcBef>
                <a:spcPts val="640"/>
              </a:spcBef>
              <a:spcAft>
                <a:spcPts val="0"/>
              </a:spcAft>
              <a:buNone/>
            </a:pPr>
            <a:r>
              <a:rPr b="1" lang="en-US" sz="2400">
                <a:solidFill>
                  <a:srgbClr val="333333"/>
                </a:solidFill>
              </a:rPr>
              <a:t>As devs, we’re not just coding for machines</a:t>
            </a:r>
            <a:r>
              <a:rPr lang="en-US" sz="2400">
                <a:solidFill>
                  <a:srgbClr val="333333"/>
                </a:solidFill>
              </a:rPr>
              <a:t>—</a:t>
            </a:r>
            <a:r>
              <a:rPr lang="en-US" sz="2400">
                <a:solidFill>
                  <a:srgbClr val="333333"/>
                </a:solidFill>
                <a:highlight>
                  <a:schemeClr val="accent6"/>
                </a:highlight>
              </a:rPr>
              <a:t>we’re coding for collaboration</a:t>
            </a:r>
            <a:r>
              <a:rPr lang="en-US" sz="2400">
                <a:solidFill>
                  <a:srgbClr val="333333"/>
                </a:solidFill>
              </a:rPr>
              <a:t>.</a:t>
            </a:r>
            <a:endParaRPr sz="2635">
              <a:solidFill>
                <a:srgbClr val="333333"/>
              </a:solidFill>
            </a:endParaRPr>
          </a:p>
        </p:txBody>
      </p:sp>
      <p:sp>
        <p:nvSpPr>
          <p:cNvPr id="286" name="Google Shape;286;p12"/>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287" name="Google Shape;287;p12"/>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g38189c52397_0_1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6600"/>
              </a:buClr>
              <a:buSzPts val="4000"/>
              <a:buFont typeface="Calibri"/>
              <a:buNone/>
            </a:pPr>
            <a:r>
              <a:rPr b="1" lang="en-US" sz="4000">
                <a:solidFill>
                  <a:srgbClr val="FF6600"/>
                </a:solidFill>
              </a:rPr>
              <a:t>Thank You</a:t>
            </a:r>
            <a:endParaRPr/>
          </a:p>
        </p:txBody>
      </p:sp>
      <p:sp>
        <p:nvSpPr>
          <p:cNvPr id="293" name="Google Shape;293;g38189c52397_0_117"/>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p>
            <a:pPr indent="0" lvl="0" marL="0" rtl="0" algn="ctr">
              <a:spcBef>
                <a:spcPts val="640"/>
              </a:spcBef>
              <a:spcAft>
                <a:spcPts val="0"/>
              </a:spcAft>
              <a:buNone/>
            </a:pPr>
            <a:r>
              <a:t/>
            </a:r>
            <a:endParaRPr sz="2400">
              <a:solidFill>
                <a:srgbClr val="333333"/>
              </a:solidFill>
            </a:endParaRPr>
          </a:p>
          <a:p>
            <a:pPr indent="0" lvl="0" marL="0" rtl="0" algn="ctr">
              <a:spcBef>
                <a:spcPts val="640"/>
              </a:spcBef>
              <a:spcAft>
                <a:spcPts val="0"/>
              </a:spcAft>
              <a:buNone/>
            </a:pPr>
            <a:r>
              <a:t/>
            </a:r>
            <a:endParaRPr sz="2400">
              <a:solidFill>
                <a:srgbClr val="333333"/>
              </a:solidFill>
            </a:endParaRPr>
          </a:p>
          <a:p>
            <a:pPr indent="0" lvl="0" marL="0" rtl="0" algn="ctr">
              <a:spcBef>
                <a:spcPts val="640"/>
              </a:spcBef>
              <a:spcAft>
                <a:spcPts val="0"/>
              </a:spcAft>
              <a:buNone/>
            </a:pPr>
            <a:r>
              <a:rPr b="1" lang="en-US" sz="2400">
                <a:solidFill>
                  <a:srgbClr val="333333"/>
                </a:solidFill>
              </a:rPr>
              <a:t>Takeaway</a:t>
            </a:r>
            <a:r>
              <a:rPr lang="en-US" sz="2400">
                <a:solidFill>
                  <a:srgbClr val="333333"/>
                </a:solidFill>
              </a:rPr>
              <a:t>: </a:t>
            </a:r>
            <a:endParaRPr sz="2400">
              <a:solidFill>
                <a:srgbClr val="333333"/>
              </a:solidFill>
            </a:endParaRPr>
          </a:p>
          <a:p>
            <a:pPr indent="0" lvl="0" marL="0" rtl="0" algn="ctr">
              <a:spcBef>
                <a:spcPts val="640"/>
              </a:spcBef>
              <a:spcAft>
                <a:spcPts val="0"/>
              </a:spcAft>
              <a:buNone/>
            </a:pPr>
            <a:r>
              <a:rPr lang="en-US" sz="2400">
                <a:solidFill>
                  <a:srgbClr val="333333"/>
                </a:solidFill>
                <a:highlight>
                  <a:schemeClr val="accent6"/>
                </a:highlight>
              </a:rPr>
              <a:t>Think beyond the code → design the collaboration</a:t>
            </a:r>
            <a:r>
              <a:rPr lang="en-US" sz="2400">
                <a:solidFill>
                  <a:srgbClr val="333333"/>
                </a:solidFill>
              </a:rPr>
              <a:t>.</a:t>
            </a:r>
            <a:endParaRPr sz="2400">
              <a:solidFill>
                <a:srgbClr val="333333"/>
              </a:solidFill>
            </a:endParaRPr>
          </a:p>
          <a:p>
            <a:pPr indent="0" lvl="0" marL="0" rtl="0" algn="ctr">
              <a:spcBef>
                <a:spcPts val="640"/>
              </a:spcBef>
              <a:spcAft>
                <a:spcPts val="0"/>
              </a:spcAft>
              <a:buNone/>
            </a:pPr>
            <a:r>
              <a:t/>
            </a:r>
            <a:endParaRPr sz="2400">
              <a:solidFill>
                <a:srgbClr val="333333"/>
              </a:solidFill>
            </a:endParaRPr>
          </a:p>
          <a:p>
            <a:pPr indent="0" lvl="0" marL="0" rtl="0" algn="ctr">
              <a:spcBef>
                <a:spcPts val="640"/>
              </a:spcBef>
              <a:spcAft>
                <a:spcPts val="0"/>
              </a:spcAft>
              <a:buNone/>
            </a:pPr>
            <a:r>
              <a:rPr lang="en-US" sz="2635">
                <a:solidFill>
                  <a:srgbClr val="333333"/>
                </a:solidFill>
              </a:rPr>
              <a:t>👩‍💻 Questions?</a:t>
            </a:r>
            <a:endParaRPr sz="2635">
              <a:solidFill>
                <a:srgbClr val="333333"/>
              </a:solidFill>
            </a:endParaRPr>
          </a:p>
        </p:txBody>
      </p:sp>
      <p:sp>
        <p:nvSpPr>
          <p:cNvPr id="294" name="Google Shape;294;g38189c52397_0_117"/>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295" name="Google Shape;295;g38189c52397_0_117"/>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6600"/>
              </a:buClr>
              <a:buSzPts val="4000"/>
              <a:buFont typeface="Calibri"/>
              <a:buNone/>
            </a:pPr>
            <a:r>
              <a:rPr b="1" lang="en-US" sz="4000">
                <a:solidFill>
                  <a:srgbClr val="FF6600"/>
                </a:solidFill>
              </a:rPr>
              <a:t>What is HAII?</a:t>
            </a:r>
            <a:endParaRPr/>
          </a:p>
        </p:txBody>
      </p:sp>
      <p:sp>
        <p:nvSpPr>
          <p:cNvPr id="105" name="Google Shape;105;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en-US" sz="2400">
                <a:solidFill>
                  <a:srgbClr val="333333"/>
                </a:solidFill>
              </a:rPr>
              <a:t>HAAI = Human-AI Interaction</a:t>
            </a:r>
            <a:endParaRPr sz="2400">
              <a:solidFill>
                <a:srgbClr val="333333"/>
              </a:solidFill>
            </a:endParaRPr>
          </a:p>
          <a:p>
            <a:pPr indent="-342900" lvl="0" marL="342900" rtl="0" algn="l">
              <a:spcBef>
                <a:spcPts val="0"/>
              </a:spcBef>
              <a:spcAft>
                <a:spcPts val="0"/>
              </a:spcAft>
              <a:buClr>
                <a:srgbClr val="333333"/>
              </a:buClr>
              <a:buSzPts val="2400"/>
              <a:buChar char="•"/>
            </a:pPr>
            <a:r>
              <a:rPr lang="en-US" sz="2400">
                <a:solidFill>
                  <a:srgbClr val="333333"/>
                </a:solidFill>
              </a:rPr>
              <a:t>Interaction with AI-driven systems.</a:t>
            </a:r>
            <a:endParaRPr sz="2400"/>
          </a:p>
          <a:p>
            <a:pPr indent="-342900" lvl="0" marL="342900" rtl="0" algn="l">
              <a:spcBef>
                <a:spcPts val="0"/>
              </a:spcBef>
              <a:spcAft>
                <a:spcPts val="0"/>
              </a:spcAft>
              <a:buClr>
                <a:srgbClr val="333333"/>
              </a:buClr>
              <a:buSzPts val="2400"/>
              <a:buChar char="•"/>
            </a:pPr>
            <a:r>
              <a:rPr lang="en-US" sz="2400">
                <a:solidFill>
                  <a:schemeClr val="dk1"/>
                </a:solidFill>
                <a:latin typeface="Calibri"/>
                <a:ea typeface="Calibri"/>
                <a:cs typeface="Calibri"/>
                <a:sym typeface="Calibri"/>
              </a:rPr>
              <a:t>Dynamic, adaptive, probabilistic, co-created with users.</a:t>
            </a:r>
            <a:endParaRPr sz="2400">
              <a:solidFill>
                <a:schemeClr val="dk1"/>
              </a:solidFill>
              <a:latin typeface="Calibri"/>
              <a:ea typeface="Calibri"/>
              <a:cs typeface="Calibri"/>
              <a:sym typeface="Calibri"/>
            </a:endParaRPr>
          </a:p>
          <a:p>
            <a:pPr indent="0" lvl="0" marL="0" rtl="0" algn="l">
              <a:spcBef>
                <a:spcPts val="640"/>
              </a:spcBef>
              <a:spcAft>
                <a:spcPts val="0"/>
              </a:spcAft>
              <a:buNone/>
            </a:pPr>
            <a:r>
              <a:t/>
            </a:r>
            <a:endParaRPr sz="2400"/>
          </a:p>
          <a:p>
            <a:pPr indent="0" lvl="0" marL="0" rtl="0" algn="l">
              <a:spcBef>
                <a:spcPts val="640"/>
              </a:spcBef>
              <a:spcAft>
                <a:spcPts val="0"/>
              </a:spcAft>
              <a:buNone/>
            </a:pPr>
            <a:r>
              <a:rPr lang="en-US" sz="2400"/>
              <a:t>The relationship between humans and AI is far more complex than that between humans and traditional computers.</a:t>
            </a:r>
            <a:endParaRPr sz="2400"/>
          </a:p>
        </p:txBody>
      </p:sp>
      <p:sp>
        <p:nvSpPr>
          <p:cNvPr id="106" name="Google Shape;106;p4"/>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107" name="Google Shape;107;p4"/>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6600"/>
              </a:buClr>
              <a:buSzPts val="4000"/>
              <a:buFont typeface="Calibri"/>
              <a:buNone/>
            </a:pPr>
            <a:r>
              <a:rPr b="1" lang="en-US" sz="4000">
                <a:solidFill>
                  <a:srgbClr val="FF6600"/>
                </a:solidFill>
              </a:rPr>
              <a:t>Key Differences &amp; Example</a:t>
            </a:r>
            <a:endParaRPr/>
          </a:p>
        </p:txBody>
      </p:sp>
      <p:sp>
        <p:nvSpPr>
          <p:cNvPr id="113" name="Google Shape;113;p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rgbClr val="333333"/>
              </a:buClr>
              <a:buSzPts val="2400"/>
              <a:buChar char="•"/>
            </a:pPr>
            <a:r>
              <a:rPr lang="en-US" sz="2400">
                <a:solidFill>
                  <a:srgbClr val="333333"/>
                </a:solidFill>
              </a:rPr>
              <a:t>HCI: Predictable, Static, Predefined</a:t>
            </a:r>
            <a:endParaRPr sz="2400"/>
          </a:p>
          <a:p>
            <a:pPr indent="-342900" lvl="0" marL="342900" rtl="0" algn="l">
              <a:spcBef>
                <a:spcPts val="0"/>
              </a:spcBef>
              <a:spcAft>
                <a:spcPts val="0"/>
              </a:spcAft>
              <a:buClr>
                <a:srgbClr val="333333"/>
              </a:buClr>
              <a:buSzPts val="2400"/>
              <a:buChar char="•"/>
            </a:pPr>
            <a:r>
              <a:rPr lang="en-US" sz="2400">
                <a:solidFill>
                  <a:schemeClr val="dk1"/>
                </a:solidFill>
                <a:latin typeface="Calibri"/>
                <a:ea typeface="Calibri"/>
                <a:cs typeface="Calibri"/>
                <a:sym typeface="Calibri"/>
              </a:rPr>
              <a:t>HAII: Probabilistic, Dynamic, Co-created</a:t>
            </a:r>
            <a:endParaRPr sz="2400">
              <a:solidFill>
                <a:schemeClr val="dk1"/>
              </a:solidFill>
              <a:latin typeface="Calibri"/>
              <a:ea typeface="Calibri"/>
              <a:cs typeface="Calibri"/>
              <a:sym typeface="Calibri"/>
            </a:endParaRPr>
          </a:p>
          <a:p>
            <a:pPr indent="0" lvl="0" marL="0" rtl="0" algn="l">
              <a:spcBef>
                <a:spcPts val="0"/>
              </a:spcBef>
              <a:spcAft>
                <a:spcPts val="0"/>
              </a:spcAft>
              <a:buNone/>
            </a:pPr>
            <a:r>
              <a:t/>
            </a:r>
            <a:endParaRPr sz="2400"/>
          </a:p>
          <a:p>
            <a:pPr indent="0" lvl="0" marL="0" rtl="0" algn="l">
              <a:spcBef>
                <a:spcPts val="0"/>
              </a:spcBef>
              <a:spcAft>
                <a:spcPts val="0"/>
              </a:spcAft>
              <a:buNone/>
            </a:pPr>
            <a:r>
              <a:rPr lang="en-US" sz="2400">
                <a:solidFill>
                  <a:schemeClr val="accent6"/>
                </a:solidFill>
              </a:rPr>
              <a:t>Example:</a:t>
            </a:r>
            <a:r>
              <a:rPr lang="en-US" sz="2400"/>
              <a:t> In an AI-driven system, a user </a:t>
            </a:r>
            <a:r>
              <a:rPr lang="en-US" sz="2400">
                <a:highlight>
                  <a:schemeClr val="accent6"/>
                </a:highlight>
              </a:rPr>
              <a:t>inputs a prompt</a:t>
            </a:r>
            <a:r>
              <a:rPr lang="en-US" sz="2400"/>
              <a:t> or selects from a range of available options. However, the outcome </a:t>
            </a:r>
            <a:r>
              <a:rPr lang="en-US" sz="2400">
                <a:highlight>
                  <a:schemeClr val="accent6"/>
                </a:highlight>
              </a:rPr>
              <a:t>is not always predictable</a:t>
            </a:r>
            <a:r>
              <a:rPr lang="en-US" sz="2400"/>
              <a:t>, as AI responses are </a:t>
            </a:r>
            <a:r>
              <a:rPr b="1" lang="en-US" sz="2400"/>
              <a:t>dynamic</a:t>
            </a:r>
            <a:r>
              <a:rPr lang="en-US" sz="2400"/>
              <a:t> and shaped by various factors, such as the:</a:t>
            </a:r>
            <a:endParaRPr sz="2400"/>
          </a:p>
          <a:p>
            <a:pPr indent="-381000" lvl="0" marL="457200" rtl="0" algn="l">
              <a:spcBef>
                <a:spcPts val="0"/>
              </a:spcBef>
              <a:spcAft>
                <a:spcPts val="0"/>
              </a:spcAft>
              <a:buSzPts val="2400"/>
              <a:buChar char="-"/>
            </a:pPr>
            <a:r>
              <a:rPr b="1" lang="en-US" sz="2400"/>
              <a:t>input given</a:t>
            </a:r>
            <a:r>
              <a:rPr lang="en-US" sz="2400"/>
              <a:t>, </a:t>
            </a:r>
            <a:endParaRPr sz="2400"/>
          </a:p>
          <a:p>
            <a:pPr indent="-381000" lvl="0" marL="457200" rtl="0" algn="l">
              <a:spcBef>
                <a:spcPts val="0"/>
              </a:spcBef>
              <a:spcAft>
                <a:spcPts val="0"/>
              </a:spcAft>
              <a:buSzPts val="2400"/>
              <a:buChar char="-"/>
            </a:pPr>
            <a:r>
              <a:rPr lang="en-US" sz="2400"/>
              <a:t>the </a:t>
            </a:r>
            <a:r>
              <a:rPr b="1" lang="en-US" sz="2400"/>
              <a:t>AI’s training data</a:t>
            </a:r>
            <a:r>
              <a:rPr lang="en-US" sz="2400"/>
              <a:t>, </a:t>
            </a:r>
            <a:endParaRPr sz="2400"/>
          </a:p>
          <a:p>
            <a:pPr indent="-381000" lvl="0" marL="457200" rtl="0" algn="l">
              <a:spcBef>
                <a:spcPts val="0"/>
              </a:spcBef>
              <a:spcAft>
                <a:spcPts val="0"/>
              </a:spcAft>
              <a:buSzPts val="2400"/>
              <a:buChar char="-"/>
            </a:pPr>
            <a:r>
              <a:rPr lang="en-US" sz="2400"/>
              <a:t>and </a:t>
            </a:r>
            <a:r>
              <a:rPr b="1" lang="en-US" sz="2400"/>
              <a:t>its probabilistic nature</a:t>
            </a:r>
            <a:r>
              <a:rPr lang="en-US" sz="2400"/>
              <a:t>.</a:t>
            </a:r>
            <a:endParaRPr sz="2400"/>
          </a:p>
        </p:txBody>
      </p:sp>
      <p:sp>
        <p:nvSpPr>
          <p:cNvPr id="114" name="Google Shape;114;p5"/>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115" name="Google Shape;115;p5"/>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6600"/>
              </a:buClr>
              <a:buSzPts val="4000"/>
              <a:buFont typeface="Calibri"/>
              <a:buNone/>
            </a:pPr>
            <a:r>
              <a:rPr b="1" lang="en-US" sz="4000">
                <a:solidFill>
                  <a:srgbClr val="FF6600"/>
                </a:solidFill>
              </a:rPr>
              <a:t>AI Isn’t Just Another Tool</a:t>
            </a:r>
            <a:endParaRPr/>
          </a:p>
        </p:txBody>
      </p:sp>
      <p:sp>
        <p:nvSpPr>
          <p:cNvPr id="121" name="Google Shape;121;p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81000" lvl="0" marL="342900" rtl="0" algn="l">
              <a:spcBef>
                <a:spcPts val="64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It changes how humans and machines </a:t>
            </a:r>
            <a:r>
              <a:rPr lang="en-US" sz="2400">
                <a:solidFill>
                  <a:schemeClr val="dk1"/>
                </a:solidFill>
                <a:highlight>
                  <a:schemeClr val="accent6"/>
                </a:highlight>
                <a:latin typeface="Calibri"/>
                <a:ea typeface="Calibri"/>
                <a:cs typeface="Calibri"/>
                <a:sym typeface="Calibri"/>
              </a:rPr>
              <a:t>collaborate</a:t>
            </a:r>
            <a:r>
              <a:rPr lang="en-US" sz="2400">
                <a:solidFill>
                  <a:schemeClr val="dk1"/>
                </a:solidFill>
                <a:latin typeface="Calibri"/>
                <a:ea typeface="Calibri"/>
                <a:cs typeface="Calibri"/>
                <a:sym typeface="Calibri"/>
              </a:rPr>
              <a:t>.</a:t>
            </a:r>
            <a:endParaRPr sz="2400"/>
          </a:p>
          <a:p>
            <a:pPr indent="-381000" lvl="0" marL="342900" rtl="0" algn="l">
              <a:spcBef>
                <a:spcPts val="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Developers must design for </a:t>
            </a:r>
            <a:r>
              <a:rPr lang="en-US" sz="2400">
                <a:solidFill>
                  <a:schemeClr val="dk1"/>
                </a:solidFill>
                <a:highlight>
                  <a:schemeClr val="accent6"/>
                </a:highlight>
                <a:latin typeface="Calibri"/>
                <a:ea typeface="Calibri"/>
                <a:cs typeface="Calibri"/>
                <a:sym typeface="Calibri"/>
              </a:rPr>
              <a:t>trust, clarity, and control</a:t>
            </a:r>
            <a:r>
              <a:rPr lang="en-US" sz="2400">
                <a:solidFill>
                  <a:schemeClr val="dk1"/>
                </a:solidFill>
                <a:latin typeface="Calibri"/>
                <a:ea typeface="Calibri"/>
                <a:cs typeface="Calibri"/>
                <a:sym typeface="Calibri"/>
              </a:rPr>
              <a:t>.</a:t>
            </a:r>
            <a:endParaRPr sz="2400">
              <a:solidFill>
                <a:schemeClr val="dk1"/>
              </a:solidFill>
              <a:latin typeface="Calibri"/>
              <a:ea typeface="Calibri"/>
              <a:cs typeface="Calibri"/>
              <a:sym typeface="Calibri"/>
            </a:endParaRPr>
          </a:p>
          <a:p>
            <a:pPr indent="0" lvl="0" marL="0" rtl="0" algn="l">
              <a:spcBef>
                <a:spcPts val="640"/>
              </a:spcBef>
              <a:spcAft>
                <a:spcPts val="0"/>
              </a:spcAft>
              <a:buNone/>
            </a:pPr>
            <a:r>
              <a:t/>
            </a:r>
            <a:endParaRPr sz="2400"/>
          </a:p>
          <a:p>
            <a:pPr indent="0" lvl="0" marL="0" rtl="0" algn="l">
              <a:spcBef>
                <a:spcPts val="640"/>
              </a:spcBef>
              <a:spcAft>
                <a:spcPts val="0"/>
              </a:spcAft>
              <a:buClr>
                <a:schemeClr val="dk1"/>
              </a:buClr>
              <a:buSzPts val="1100"/>
              <a:buFont typeface="Arial"/>
              <a:buNone/>
            </a:pPr>
            <a:r>
              <a:rPr lang="en-US" sz="2400"/>
              <a:t>✓ AI tools are rapidly integrated into daily life and digital products.</a:t>
            </a:r>
            <a:endParaRPr sz="2400"/>
          </a:p>
          <a:p>
            <a:pPr indent="0" lvl="0" marL="0" rtl="0" algn="l">
              <a:spcBef>
                <a:spcPts val="640"/>
              </a:spcBef>
              <a:spcAft>
                <a:spcPts val="0"/>
              </a:spcAft>
              <a:buClr>
                <a:schemeClr val="dk1"/>
              </a:buClr>
              <a:buSzPts val="1100"/>
              <a:buFont typeface="Arial"/>
              <a:buNone/>
            </a:pPr>
            <a:r>
              <a:rPr lang="en-US" sz="2400"/>
              <a:t>✓ Poor Human-AI design risks leaving users confused and losing trust.</a:t>
            </a:r>
            <a:endParaRPr sz="2400"/>
          </a:p>
          <a:p>
            <a:pPr indent="0" lvl="0" marL="0" rtl="0" algn="l">
              <a:spcBef>
                <a:spcPts val="640"/>
              </a:spcBef>
              <a:spcAft>
                <a:spcPts val="0"/>
              </a:spcAft>
              <a:buClr>
                <a:schemeClr val="dk1"/>
              </a:buClr>
              <a:buSzPts val="1100"/>
              <a:buFont typeface="Arial"/>
              <a:buNone/>
            </a:pPr>
            <a:r>
              <a:rPr lang="en-US" sz="2400"/>
              <a:t>✓ Unlike traditional UX, Human-AI interaction is complex, dynamic, and critical to get right.</a:t>
            </a:r>
            <a:endParaRPr sz="2400"/>
          </a:p>
          <a:p>
            <a:pPr indent="0" lvl="0" marL="0" rtl="0" algn="l">
              <a:spcBef>
                <a:spcPts val="640"/>
              </a:spcBef>
              <a:spcAft>
                <a:spcPts val="0"/>
              </a:spcAft>
              <a:buNone/>
            </a:pPr>
            <a:r>
              <a:t/>
            </a:r>
            <a:endParaRPr sz="2400"/>
          </a:p>
        </p:txBody>
      </p:sp>
      <p:sp>
        <p:nvSpPr>
          <p:cNvPr id="122" name="Google Shape;122;p2"/>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123" name="Google Shape;123;p2"/>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6600"/>
              </a:buClr>
              <a:buSzPts val="4000"/>
              <a:buFont typeface="Calibri"/>
              <a:buNone/>
            </a:pPr>
            <a:r>
              <a:rPr b="1" lang="en-US" sz="4000">
                <a:solidFill>
                  <a:srgbClr val="FF6600"/>
                </a:solidFill>
              </a:rPr>
              <a:t>Key Challenges in HAII</a:t>
            </a:r>
            <a:endParaRPr/>
          </a:p>
        </p:txBody>
      </p:sp>
      <p:sp>
        <p:nvSpPr>
          <p:cNvPr id="129" name="Google Shape;129;p6"/>
          <p:cNvSpPr txBox="1"/>
          <p:nvPr>
            <p:ph idx="1" type="body"/>
          </p:nvPr>
        </p:nvSpPr>
        <p:spPr>
          <a:xfrm>
            <a:off x="457200" y="1600200"/>
            <a:ext cx="8229600" cy="40422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en-US" sz="2400">
                <a:solidFill>
                  <a:srgbClr val="333333"/>
                </a:solidFill>
                <a:highlight>
                  <a:schemeClr val="accent6"/>
                </a:highlight>
              </a:rPr>
              <a:t>1/3. Explainability: Why Did the AI Do This?</a:t>
            </a:r>
            <a:endParaRPr sz="2400">
              <a:solidFill>
                <a:srgbClr val="333333"/>
              </a:solidFill>
            </a:endParaRPr>
          </a:p>
          <a:p>
            <a:pPr indent="0" lvl="0" marL="0" rtl="0" algn="l">
              <a:spcBef>
                <a:spcPts val="0"/>
              </a:spcBef>
              <a:spcAft>
                <a:spcPts val="0"/>
              </a:spcAft>
              <a:buNone/>
            </a:pPr>
            <a:r>
              <a:t/>
            </a:r>
            <a:endParaRPr sz="2400">
              <a:solidFill>
                <a:srgbClr val="333333"/>
              </a:solidFill>
            </a:endParaRPr>
          </a:p>
          <a:p>
            <a:pPr indent="0" lvl="0" marL="0" rtl="0" algn="l">
              <a:spcBef>
                <a:spcPts val="0"/>
              </a:spcBef>
              <a:spcAft>
                <a:spcPts val="0"/>
              </a:spcAft>
              <a:buNone/>
            </a:pPr>
            <a:r>
              <a:rPr lang="en-US" sz="2400">
                <a:solidFill>
                  <a:srgbClr val="333333"/>
                </a:solidFill>
              </a:rPr>
              <a:t>As users, we must be </a:t>
            </a:r>
            <a:r>
              <a:rPr b="1" lang="en-US" sz="2400">
                <a:solidFill>
                  <a:srgbClr val="333333"/>
                </a:solidFill>
              </a:rPr>
              <a:t>able to understand how the AI arrived at a particular result, why it provided that response, </a:t>
            </a:r>
            <a:r>
              <a:rPr lang="en-US" sz="2400">
                <a:solidFill>
                  <a:srgbClr val="333333"/>
                </a:solidFill>
              </a:rPr>
              <a:t>and</a:t>
            </a:r>
            <a:r>
              <a:rPr b="1" lang="en-US" sz="2400">
                <a:solidFill>
                  <a:srgbClr val="333333"/>
                </a:solidFill>
              </a:rPr>
              <a:t> how we can influence or adjust the outcome if needed</a:t>
            </a:r>
            <a:r>
              <a:rPr lang="en-US" sz="2400">
                <a:solidFill>
                  <a:srgbClr val="333333"/>
                </a:solidFill>
              </a:rPr>
              <a:t>. </a:t>
            </a:r>
            <a:endParaRPr b="1" sz="2400"/>
          </a:p>
        </p:txBody>
      </p:sp>
      <p:sp>
        <p:nvSpPr>
          <p:cNvPr id="130" name="Google Shape;130;p6"/>
          <p:cNvSpPr txBox="1"/>
          <p:nvPr/>
        </p:nvSpPr>
        <p:spPr>
          <a:xfrm>
            <a:off x="662050" y="4002150"/>
            <a:ext cx="1670100" cy="923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400">
                <a:solidFill>
                  <a:schemeClr val="dk1"/>
                </a:solidFill>
                <a:latin typeface="Calibri"/>
                <a:ea typeface="Calibri"/>
                <a:cs typeface="Calibri"/>
                <a:sym typeface="Calibri"/>
              </a:rPr>
              <a:t>User’s Input</a:t>
            </a:r>
            <a:endParaRPr sz="2400">
              <a:solidFill>
                <a:schemeClr val="dk1"/>
              </a:solidFill>
              <a:latin typeface="Calibri"/>
              <a:ea typeface="Calibri"/>
              <a:cs typeface="Calibri"/>
              <a:sym typeface="Calibri"/>
            </a:endParaRPr>
          </a:p>
        </p:txBody>
      </p:sp>
      <p:sp>
        <p:nvSpPr>
          <p:cNvPr id="131" name="Google Shape;131;p6"/>
          <p:cNvSpPr txBox="1"/>
          <p:nvPr/>
        </p:nvSpPr>
        <p:spPr>
          <a:xfrm>
            <a:off x="3766650" y="4061450"/>
            <a:ext cx="1610700" cy="923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400">
                <a:solidFill>
                  <a:schemeClr val="dk1"/>
                </a:solidFill>
                <a:latin typeface="Calibri"/>
                <a:ea typeface="Calibri"/>
                <a:cs typeface="Calibri"/>
                <a:sym typeface="Calibri"/>
              </a:rPr>
              <a:t>Processing </a:t>
            </a:r>
            <a:br>
              <a:rPr lang="en-US" sz="2400">
                <a:solidFill>
                  <a:schemeClr val="dk1"/>
                </a:solidFill>
                <a:latin typeface="Calibri"/>
                <a:ea typeface="Calibri"/>
                <a:cs typeface="Calibri"/>
                <a:sym typeface="Calibri"/>
              </a:rPr>
            </a:br>
            <a:r>
              <a:rPr lang="en-US" sz="2400">
                <a:solidFill>
                  <a:schemeClr val="dk1"/>
                </a:solidFill>
                <a:latin typeface="Calibri"/>
                <a:ea typeface="Calibri"/>
                <a:cs typeface="Calibri"/>
                <a:sym typeface="Calibri"/>
              </a:rPr>
              <a:t>Phase</a:t>
            </a:r>
            <a:endParaRPr sz="2400">
              <a:solidFill>
                <a:schemeClr val="dk1"/>
              </a:solidFill>
              <a:latin typeface="Calibri"/>
              <a:ea typeface="Calibri"/>
              <a:cs typeface="Calibri"/>
              <a:sym typeface="Calibri"/>
            </a:endParaRPr>
          </a:p>
        </p:txBody>
      </p:sp>
      <p:sp>
        <p:nvSpPr>
          <p:cNvPr id="132" name="Google Shape;132;p6"/>
          <p:cNvSpPr txBox="1"/>
          <p:nvPr/>
        </p:nvSpPr>
        <p:spPr>
          <a:xfrm>
            <a:off x="3700800" y="5435025"/>
            <a:ext cx="1742400" cy="1169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600">
                <a:solidFill>
                  <a:schemeClr val="dk1"/>
                </a:solidFill>
                <a:latin typeface="Calibri"/>
                <a:ea typeface="Calibri"/>
                <a:cs typeface="Calibri"/>
                <a:sym typeface="Calibri"/>
              </a:rPr>
              <a:t>Based on the:</a:t>
            </a:r>
            <a:br>
              <a:rPr lang="en-US" sz="1600">
                <a:solidFill>
                  <a:schemeClr val="dk1"/>
                </a:solidFill>
                <a:latin typeface="Calibri"/>
                <a:ea typeface="Calibri"/>
                <a:cs typeface="Calibri"/>
                <a:sym typeface="Calibri"/>
              </a:rPr>
            </a:br>
            <a:r>
              <a:rPr lang="en-US" sz="1600">
                <a:solidFill>
                  <a:schemeClr val="dk1"/>
                </a:solidFill>
                <a:latin typeface="Calibri"/>
                <a:ea typeface="Calibri"/>
                <a:cs typeface="Calibri"/>
                <a:sym typeface="Calibri"/>
              </a:rPr>
              <a:t>AI’s knowledge, </a:t>
            </a:r>
            <a:br>
              <a:rPr lang="en-US" sz="1600">
                <a:solidFill>
                  <a:schemeClr val="dk1"/>
                </a:solidFill>
                <a:latin typeface="Calibri"/>
                <a:ea typeface="Calibri"/>
                <a:cs typeface="Calibri"/>
                <a:sym typeface="Calibri"/>
              </a:rPr>
            </a:br>
            <a:r>
              <a:rPr lang="en-US" sz="1600">
                <a:solidFill>
                  <a:schemeClr val="dk1"/>
                </a:solidFill>
                <a:latin typeface="Calibri"/>
                <a:ea typeface="Calibri"/>
                <a:cs typeface="Calibri"/>
                <a:sym typeface="Calibri"/>
              </a:rPr>
              <a:t>training data, and </a:t>
            </a:r>
            <a:br>
              <a:rPr lang="en-US" sz="1600">
                <a:solidFill>
                  <a:schemeClr val="dk1"/>
                </a:solidFill>
                <a:latin typeface="Calibri"/>
                <a:ea typeface="Calibri"/>
                <a:cs typeface="Calibri"/>
                <a:sym typeface="Calibri"/>
              </a:rPr>
            </a:br>
            <a:r>
              <a:rPr lang="en-US" sz="1600">
                <a:solidFill>
                  <a:schemeClr val="dk1"/>
                </a:solidFill>
                <a:latin typeface="Calibri"/>
                <a:ea typeface="Calibri"/>
                <a:cs typeface="Calibri"/>
                <a:sym typeface="Calibri"/>
              </a:rPr>
              <a:t>learned patterns</a:t>
            </a:r>
            <a:endParaRPr sz="1600">
              <a:solidFill>
                <a:schemeClr val="dk1"/>
              </a:solidFill>
              <a:latin typeface="Calibri"/>
              <a:ea typeface="Calibri"/>
              <a:cs typeface="Calibri"/>
              <a:sym typeface="Calibri"/>
            </a:endParaRPr>
          </a:p>
        </p:txBody>
      </p:sp>
      <p:sp>
        <p:nvSpPr>
          <p:cNvPr id="133" name="Google Shape;133;p6"/>
          <p:cNvSpPr txBox="1"/>
          <p:nvPr/>
        </p:nvSpPr>
        <p:spPr>
          <a:xfrm>
            <a:off x="6811850" y="4186800"/>
            <a:ext cx="1383600" cy="55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400">
                <a:solidFill>
                  <a:schemeClr val="dk1"/>
                </a:solidFill>
                <a:latin typeface="Calibri"/>
                <a:ea typeface="Calibri"/>
                <a:cs typeface="Calibri"/>
                <a:sym typeface="Calibri"/>
              </a:rPr>
              <a:t>Output</a:t>
            </a:r>
            <a:endParaRPr sz="2400">
              <a:solidFill>
                <a:schemeClr val="dk1"/>
              </a:solidFill>
              <a:latin typeface="Calibri"/>
              <a:ea typeface="Calibri"/>
              <a:cs typeface="Calibri"/>
              <a:sym typeface="Calibri"/>
            </a:endParaRPr>
          </a:p>
        </p:txBody>
      </p:sp>
      <p:sp>
        <p:nvSpPr>
          <p:cNvPr id="134" name="Google Shape;134;p6"/>
          <p:cNvSpPr/>
          <p:nvPr/>
        </p:nvSpPr>
        <p:spPr>
          <a:xfrm>
            <a:off x="563275" y="3962625"/>
            <a:ext cx="1314300" cy="1022100"/>
          </a:xfrm>
          <a:prstGeom prst="rect">
            <a:avLst/>
          </a:prstGeom>
          <a:noFill/>
          <a:ln cap="flat" cmpd="sng" w="9525">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35" name="Google Shape;135;p6"/>
          <p:cNvSpPr/>
          <p:nvPr/>
        </p:nvSpPr>
        <p:spPr>
          <a:xfrm>
            <a:off x="395275" y="3587100"/>
            <a:ext cx="7875900" cy="32016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36" name="Google Shape;136;p6"/>
          <p:cNvSpPr txBox="1"/>
          <p:nvPr/>
        </p:nvSpPr>
        <p:spPr>
          <a:xfrm>
            <a:off x="7065500" y="3182700"/>
            <a:ext cx="15120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solidFill>
                  <a:schemeClr val="dk1"/>
                </a:solidFill>
                <a:latin typeface="Calibri"/>
                <a:ea typeface="Calibri"/>
                <a:cs typeface="Calibri"/>
                <a:sym typeface="Calibri"/>
              </a:rPr>
              <a:t>AI system</a:t>
            </a:r>
            <a:endParaRPr sz="2000">
              <a:solidFill>
                <a:schemeClr val="dk1"/>
              </a:solidFill>
              <a:latin typeface="Calibri"/>
              <a:ea typeface="Calibri"/>
              <a:cs typeface="Calibri"/>
              <a:sym typeface="Calibri"/>
            </a:endParaRPr>
          </a:p>
        </p:txBody>
      </p:sp>
      <p:sp>
        <p:nvSpPr>
          <p:cNvPr id="137" name="Google Shape;137;p6"/>
          <p:cNvSpPr/>
          <p:nvPr/>
        </p:nvSpPr>
        <p:spPr>
          <a:xfrm>
            <a:off x="3453763" y="4011975"/>
            <a:ext cx="1742400" cy="923400"/>
          </a:xfrm>
          <a:prstGeom prst="rect">
            <a:avLst/>
          </a:prstGeom>
          <a:noFill/>
          <a:ln cap="flat" cmpd="sng" w="9525">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38" name="Google Shape;138;p6"/>
          <p:cNvSpPr/>
          <p:nvPr/>
        </p:nvSpPr>
        <p:spPr>
          <a:xfrm>
            <a:off x="6772375" y="4002150"/>
            <a:ext cx="1383600" cy="923400"/>
          </a:xfrm>
          <a:prstGeom prst="rect">
            <a:avLst/>
          </a:prstGeom>
          <a:noFill/>
          <a:ln cap="flat" cmpd="sng" w="9525">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39" name="Google Shape;139;p6"/>
          <p:cNvSpPr/>
          <p:nvPr/>
        </p:nvSpPr>
        <p:spPr>
          <a:xfrm>
            <a:off x="3499800" y="5296650"/>
            <a:ext cx="1917000" cy="1259400"/>
          </a:xfrm>
          <a:prstGeom prst="roundRect">
            <a:avLst>
              <a:gd fmla="val 16667" name="adj"/>
            </a:avLst>
          </a:prstGeom>
          <a:noFill/>
          <a:ln cap="flat" cmpd="sng" w="9525">
            <a:solidFill>
              <a:schemeClr val="accent6"/>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40" name="Google Shape;140;p6"/>
          <p:cNvSpPr/>
          <p:nvPr/>
        </p:nvSpPr>
        <p:spPr>
          <a:xfrm flipH="1" rot="10800000">
            <a:off x="1936825" y="4468850"/>
            <a:ext cx="1383600" cy="108600"/>
          </a:xfrm>
          <a:prstGeom prst="rightArrow">
            <a:avLst>
              <a:gd fmla="val 50000" name="adj1"/>
              <a:gd fmla="val 50000" name="adj2"/>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41" name="Google Shape;141;p6"/>
          <p:cNvSpPr/>
          <p:nvPr/>
        </p:nvSpPr>
        <p:spPr>
          <a:xfrm flipH="1" rot="10800000">
            <a:off x="5329500" y="4468850"/>
            <a:ext cx="1383600" cy="108600"/>
          </a:xfrm>
          <a:prstGeom prst="rightArrow">
            <a:avLst>
              <a:gd fmla="val 50000" name="adj1"/>
              <a:gd fmla="val 50000" name="adj2"/>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42" name="Google Shape;142;p6"/>
          <p:cNvSpPr/>
          <p:nvPr/>
        </p:nvSpPr>
        <p:spPr>
          <a:xfrm flipH="1" rot="-5400000">
            <a:off x="4104775" y="5032050"/>
            <a:ext cx="440400" cy="227400"/>
          </a:xfrm>
          <a:prstGeom prst="rightArrow">
            <a:avLst>
              <a:gd fmla="val 0" name="adj1"/>
              <a:gd fmla="val 50000" name="adj2"/>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143" name="Google Shape;143;p6"/>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g381baca5445_0_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6600"/>
              </a:buClr>
              <a:buSzPts val="4000"/>
              <a:buFont typeface="Calibri"/>
              <a:buNone/>
            </a:pPr>
            <a:r>
              <a:rPr b="1" lang="en-US" sz="4000">
                <a:solidFill>
                  <a:srgbClr val="FF6600"/>
                </a:solidFill>
              </a:rPr>
              <a:t>Key Challenges in HAII</a:t>
            </a:r>
            <a:endParaRPr/>
          </a:p>
        </p:txBody>
      </p:sp>
      <p:sp>
        <p:nvSpPr>
          <p:cNvPr id="149" name="Google Shape;149;g381baca5445_0_4"/>
          <p:cNvSpPr txBox="1"/>
          <p:nvPr>
            <p:ph idx="1" type="body"/>
          </p:nvPr>
        </p:nvSpPr>
        <p:spPr>
          <a:xfrm>
            <a:off x="457200" y="1600200"/>
            <a:ext cx="8229600" cy="49782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en-US" sz="2400">
                <a:solidFill>
                  <a:srgbClr val="333333"/>
                </a:solidFill>
                <a:highlight>
                  <a:schemeClr val="accent6"/>
                </a:highlight>
              </a:rPr>
              <a:t>1/3. Explainability: Why Did the AI Do This?</a:t>
            </a:r>
            <a:endParaRPr sz="2400">
              <a:solidFill>
                <a:srgbClr val="333333"/>
              </a:solidFill>
              <a:highlight>
                <a:schemeClr val="accent6"/>
              </a:highlight>
            </a:endParaRPr>
          </a:p>
          <a:p>
            <a:pPr indent="0" lvl="0" marL="0" rtl="0" algn="l">
              <a:spcBef>
                <a:spcPts val="0"/>
              </a:spcBef>
              <a:spcAft>
                <a:spcPts val="0"/>
              </a:spcAft>
              <a:buNone/>
            </a:pPr>
            <a:r>
              <a:t/>
            </a:r>
            <a:endParaRPr sz="2400">
              <a:solidFill>
                <a:srgbClr val="333333"/>
              </a:solidFill>
            </a:endParaRPr>
          </a:p>
          <a:p>
            <a:pPr indent="0" lvl="0" marL="0" rtl="0" algn="l">
              <a:spcBef>
                <a:spcPts val="0"/>
              </a:spcBef>
              <a:spcAft>
                <a:spcPts val="0"/>
              </a:spcAft>
              <a:buNone/>
            </a:pPr>
            <a:r>
              <a:rPr lang="en-US" sz="2400">
                <a:solidFill>
                  <a:srgbClr val="333333"/>
                </a:solidFill>
              </a:rPr>
              <a:t>This is where the “</a:t>
            </a:r>
            <a:r>
              <a:rPr b="1" lang="en-US" sz="2400">
                <a:solidFill>
                  <a:srgbClr val="333333"/>
                </a:solidFill>
              </a:rPr>
              <a:t>black box</a:t>
            </a:r>
            <a:r>
              <a:rPr lang="en-US" sz="2400">
                <a:solidFill>
                  <a:srgbClr val="333333"/>
                </a:solidFill>
              </a:rPr>
              <a:t>” effect of AI systems becomes a major issue. </a:t>
            </a:r>
            <a:endParaRPr sz="2400">
              <a:solidFill>
                <a:srgbClr val="333333"/>
              </a:solidFill>
            </a:endParaRPr>
          </a:p>
          <a:p>
            <a:pPr indent="0" lvl="0" marL="0" rtl="0" algn="l">
              <a:spcBef>
                <a:spcPts val="0"/>
              </a:spcBef>
              <a:spcAft>
                <a:spcPts val="0"/>
              </a:spcAft>
              <a:buNone/>
            </a:pPr>
            <a:r>
              <a:t/>
            </a:r>
            <a:endParaRPr sz="2400">
              <a:solidFill>
                <a:srgbClr val="333333"/>
              </a:solidFill>
            </a:endParaRPr>
          </a:p>
          <a:p>
            <a:pPr indent="0" lvl="0" marL="0" rtl="0" algn="l">
              <a:spcBef>
                <a:spcPts val="0"/>
              </a:spcBef>
              <a:spcAft>
                <a:spcPts val="0"/>
              </a:spcAft>
              <a:buNone/>
            </a:pPr>
            <a:r>
              <a:rPr lang="en-US" sz="2400">
                <a:solidFill>
                  <a:srgbClr val="333333"/>
                </a:solidFill>
              </a:rPr>
              <a:t>If the AI cannot </a:t>
            </a:r>
            <a:r>
              <a:rPr b="1" lang="en-US" sz="2400">
                <a:solidFill>
                  <a:srgbClr val="333333"/>
                </a:solidFill>
              </a:rPr>
              <a:t>explain why or how</a:t>
            </a:r>
            <a:r>
              <a:rPr lang="en-US" sz="2400">
                <a:solidFill>
                  <a:srgbClr val="333333"/>
                </a:solidFill>
              </a:rPr>
              <a:t> it produced a particular output, users are left with no clear understanding of the reasoning behind the result. </a:t>
            </a:r>
            <a:endParaRPr sz="2400">
              <a:solidFill>
                <a:srgbClr val="333333"/>
              </a:solidFill>
            </a:endParaRPr>
          </a:p>
          <a:p>
            <a:pPr indent="0" lvl="0" marL="0" rtl="0" algn="l">
              <a:spcBef>
                <a:spcPts val="0"/>
              </a:spcBef>
              <a:spcAft>
                <a:spcPts val="0"/>
              </a:spcAft>
              <a:buNone/>
            </a:pPr>
            <a:r>
              <a:t/>
            </a:r>
            <a:endParaRPr sz="2400">
              <a:solidFill>
                <a:srgbClr val="333333"/>
              </a:solidFill>
            </a:endParaRPr>
          </a:p>
          <a:p>
            <a:pPr indent="0" lvl="0" marL="0" rtl="0" algn="l">
              <a:spcBef>
                <a:spcPts val="0"/>
              </a:spcBef>
              <a:spcAft>
                <a:spcPts val="0"/>
              </a:spcAft>
              <a:buNone/>
            </a:pPr>
            <a:r>
              <a:rPr lang="en-US" sz="2400">
                <a:solidFill>
                  <a:srgbClr val="333333"/>
                </a:solidFill>
              </a:rPr>
              <a:t>This lack of transparency creates frustration, as users are unable to determine what went wrong when the system produces an </a:t>
            </a:r>
            <a:r>
              <a:rPr b="1" lang="en-US" sz="2400">
                <a:solidFill>
                  <a:srgbClr val="333333"/>
                </a:solidFill>
              </a:rPr>
              <a:t>unexpected or undesired outcome. </a:t>
            </a:r>
            <a:r>
              <a:rPr b="1" lang="en-US" sz="2400">
                <a:solidFill>
                  <a:srgbClr val="333333"/>
                </a:solidFill>
              </a:rPr>
              <a:t>🫤</a:t>
            </a:r>
            <a:endParaRPr b="1" sz="2400"/>
          </a:p>
        </p:txBody>
      </p:sp>
      <p:sp>
        <p:nvSpPr>
          <p:cNvPr id="150" name="Google Shape;150;g381baca5445_0_4"/>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151" name="Google Shape;151;g381baca5445_0_4"/>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g38189c52397_0_24"/>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Example: </a:t>
            </a:r>
            <a:r>
              <a:rPr lang="en-US"/>
              <a:t>Explainability ✅</a:t>
            </a:r>
            <a:endParaRPr/>
          </a:p>
        </p:txBody>
      </p:sp>
      <p:sp>
        <p:nvSpPr>
          <p:cNvPr id="157" name="Google Shape;157;g38189c52397_0_24"/>
          <p:cNvSpPr txBox="1"/>
          <p:nvPr>
            <p:ph idx="1" type="body"/>
          </p:nvPr>
        </p:nvSpPr>
        <p:spPr>
          <a:xfrm>
            <a:off x="457200" y="1600200"/>
            <a:ext cx="36060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None/>
            </a:pPr>
            <a:r>
              <a:rPr lang="en-US"/>
              <a:t>“Show me how you think.” </a:t>
            </a:r>
            <a:r>
              <a:rPr lang="en-US">
                <a:solidFill>
                  <a:srgbClr val="888888"/>
                </a:solidFill>
              </a:rPr>
              <a:t>ChatGPT</a:t>
            </a:r>
            <a:endParaRPr>
              <a:solidFill>
                <a:srgbClr val="888888"/>
              </a:solidFill>
            </a:endParaRPr>
          </a:p>
          <a:p>
            <a:pPr indent="0" lvl="0" marL="0" rtl="0" algn="l">
              <a:spcBef>
                <a:spcPts val="560"/>
              </a:spcBef>
              <a:spcAft>
                <a:spcPts val="0"/>
              </a:spcAft>
              <a:buNone/>
            </a:pPr>
            <a:r>
              <a:t/>
            </a:r>
            <a:endParaRPr>
              <a:solidFill>
                <a:srgbClr val="888888"/>
              </a:solidFill>
            </a:endParaRPr>
          </a:p>
          <a:p>
            <a:pPr indent="0" lvl="0" marL="0" rtl="0" algn="l">
              <a:spcBef>
                <a:spcPts val="560"/>
              </a:spcBef>
              <a:spcAft>
                <a:spcPts val="0"/>
              </a:spcAft>
              <a:buNone/>
            </a:pPr>
            <a:r>
              <a:rPr lang="en-US"/>
              <a:t>1.First, the term “</a:t>
            </a:r>
            <a:r>
              <a:rPr b="1" lang="en-US"/>
              <a:t>Thinking</a:t>
            </a:r>
            <a:r>
              <a:rPr lang="en-US"/>
              <a:t>” is visibly displayed</a:t>
            </a:r>
            <a:endParaRPr/>
          </a:p>
        </p:txBody>
      </p:sp>
      <p:sp>
        <p:nvSpPr>
          <p:cNvPr id="158" name="Google Shape;158;g38189c52397_0_24"/>
          <p:cNvSpPr txBox="1"/>
          <p:nvPr>
            <p:ph idx="2" type="body"/>
          </p:nvPr>
        </p:nvSpPr>
        <p:spPr>
          <a:xfrm>
            <a:off x="4106200" y="1600200"/>
            <a:ext cx="45807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None/>
            </a:pPr>
            <a:r>
              <a:rPr lang="en-US" sz="2400"/>
              <a:t>The “</a:t>
            </a:r>
            <a:r>
              <a:rPr b="1" lang="en-US" sz="2400"/>
              <a:t>Thinking</a:t>
            </a:r>
            <a:r>
              <a:rPr lang="en-US" sz="2400"/>
              <a:t>” indicator functions similarly to traditional UX system status indicators, informing the user of the system’s current activity. This ensures that the user understands what is happening and at which stage the process is. </a:t>
            </a:r>
            <a:endParaRPr sz="2400"/>
          </a:p>
        </p:txBody>
      </p:sp>
      <p:pic>
        <p:nvPicPr>
          <p:cNvPr id="159" name="Google Shape;159;g38189c52397_0_24" title="thinking-gpt.png"/>
          <p:cNvPicPr preferRelativeResize="0"/>
          <p:nvPr/>
        </p:nvPicPr>
        <p:blipFill rotWithShape="1">
          <a:blip r:embed="rId3">
            <a:alphaModFix/>
          </a:blip>
          <a:srcRect b="31907" l="0" r="0" t="0"/>
          <a:stretch/>
        </p:blipFill>
        <p:spPr>
          <a:xfrm>
            <a:off x="3166325" y="4546075"/>
            <a:ext cx="5520475" cy="1699225"/>
          </a:xfrm>
          <a:prstGeom prst="rect">
            <a:avLst/>
          </a:prstGeom>
          <a:noFill/>
          <a:ln>
            <a:noFill/>
          </a:ln>
        </p:spPr>
      </p:pic>
      <p:cxnSp>
        <p:nvCxnSpPr>
          <p:cNvPr id="160" name="Google Shape;160;g38189c52397_0_24"/>
          <p:cNvCxnSpPr/>
          <p:nvPr/>
        </p:nvCxnSpPr>
        <p:spPr>
          <a:xfrm>
            <a:off x="5652425" y="2401300"/>
            <a:ext cx="1739100" cy="0"/>
          </a:xfrm>
          <a:prstGeom prst="straightConnector1">
            <a:avLst/>
          </a:prstGeom>
          <a:noFill/>
          <a:ln cap="flat" cmpd="sng" w="9525">
            <a:solidFill>
              <a:schemeClr val="accent6"/>
            </a:solidFill>
            <a:prstDash val="solid"/>
            <a:round/>
            <a:headEnd len="med" w="med" type="none"/>
            <a:tailEnd len="med" w="med" type="none"/>
          </a:ln>
        </p:spPr>
      </p:cxnSp>
      <p:sp>
        <p:nvSpPr>
          <p:cNvPr id="161" name="Google Shape;161;g38189c52397_0_24"/>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162" name="Google Shape;162;g38189c52397_0_24"/>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g38189c52397_0_34"/>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Example: Explainability ✅</a:t>
            </a:r>
            <a:endParaRPr/>
          </a:p>
        </p:txBody>
      </p:sp>
      <p:sp>
        <p:nvSpPr>
          <p:cNvPr id="168" name="Google Shape;168;g38189c52397_0_34"/>
          <p:cNvSpPr txBox="1"/>
          <p:nvPr>
            <p:ph idx="1" type="body"/>
          </p:nvPr>
        </p:nvSpPr>
        <p:spPr>
          <a:xfrm>
            <a:off x="457200" y="1600200"/>
            <a:ext cx="36060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None/>
            </a:pPr>
            <a:r>
              <a:rPr lang="en-US"/>
              <a:t>“Show me how you think.” </a:t>
            </a:r>
            <a:r>
              <a:rPr lang="en-US">
                <a:solidFill>
                  <a:srgbClr val="888888"/>
                </a:solidFill>
              </a:rPr>
              <a:t>ChatGPT</a:t>
            </a:r>
            <a:endParaRPr>
              <a:solidFill>
                <a:srgbClr val="888888"/>
              </a:solidFill>
            </a:endParaRPr>
          </a:p>
          <a:p>
            <a:pPr indent="0" lvl="0" marL="0" rtl="0" algn="l">
              <a:spcBef>
                <a:spcPts val="560"/>
              </a:spcBef>
              <a:spcAft>
                <a:spcPts val="0"/>
              </a:spcAft>
              <a:buNone/>
            </a:pPr>
            <a:r>
              <a:t/>
            </a:r>
            <a:endParaRPr>
              <a:solidFill>
                <a:srgbClr val="888888"/>
              </a:solidFill>
            </a:endParaRPr>
          </a:p>
          <a:p>
            <a:pPr indent="0" lvl="0" marL="0" rtl="0" algn="l">
              <a:spcBef>
                <a:spcPts val="560"/>
              </a:spcBef>
              <a:spcAft>
                <a:spcPts val="0"/>
              </a:spcAft>
              <a:buNone/>
            </a:pPr>
            <a:r>
              <a:rPr lang="en-US"/>
              <a:t>2. Secondly</a:t>
            </a:r>
            <a:r>
              <a:rPr lang="en-US"/>
              <a:t>, shows that </a:t>
            </a:r>
            <a:r>
              <a:rPr b="1" lang="en-US"/>
              <a:t>thought process is ongoing</a:t>
            </a:r>
            <a:endParaRPr b="1"/>
          </a:p>
        </p:txBody>
      </p:sp>
      <p:sp>
        <p:nvSpPr>
          <p:cNvPr id="169" name="Google Shape;169;g38189c52397_0_34"/>
          <p:cNvSpPr txBox="1"/>
          <p:nvPr>
            <p:ph idx="2" type="body"/>
          </p:nvPr>
        </p:nvSpPr>
        <p:spPr>
          <a:xfrm>
            <a:off x="4106200" y="1600200"/>
            <a:ext cx="4580700" cy="4526100"/>
          </a:xfrm>
          <a:prstGeom prst="rect">
            <a:avLst/>
          </a:prstGeom>
        </p:spPr>
        <p:txBody>
          <a:bodyPr anchorCtr="0" anchor="t" bIns="45700" lIns="91425" spcFirstLastPara="1" rIns="91425" wrap="square" tIns="45700">
            <a:normAutofit/>
          </a:bodyPr>
          <a:lstStyle/>
          <a:p>
            <a:pPr indent="0" lvl="0" marL="0" rtl="0" algn="l">
              <a:spcBef>
                <a:spcPts val="560"/>
              </a:spcBef>
              <a:spcAft>
                <a:spcPts val="0"/>
              </a:spcAft>
              <a:buNone/>
            </a:pPr>
            <a:r>
              <a:rPr lang="en-US" sz="2400"/>
              <a:t>After the process is completed, we see that there was a 23-second thinking phase.</a:t>
            </a:r>
            <a:endParaRPr sz="2400"/>
          </a:p>
        </p:txBody>
      </p:sp>
      <p:pic>
        <p:nvPicPr>
          <p:cNvPr id="170" name="Google Shape;170;g38189c52397_0_34"/>
          <p:cNvPicPr preferRelativeResize="0"/>
          <p:nvPr/>
        </p:nvPicPr>
        <p:blipFill rotWithShape="1">
          <a:blip r:embed="rId3">
            <a:alphaModFix/>
          </a:blip>
          <a:srcRect b="81661" l="0" r="0" t="0"/>
          <a:stretch/>
        </p:blipFill>
        <p:spPr>
          <a:xfrm>
            <a:off x="2306575" y="4987650"/>
            <a:ext cx="6336700" cy="1257649"/>
          </a:xfrm>
          <a:prstGeom prst="rect">
            <a:avLst/>
          </a:prstGeom>
          <a:noFill/>
          <a:ln>
            <a:noFill/>
          </a:ln>
        </p:spPr>
      </p:pic>
      <p:sp>
        <p:nvSpPr>
          <p:cNvPr id="171" name="Google Shape;171;g38189c52397_0_34"/>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172" name="Google Shape;172;g38189c52397_0_34"/>
          <p:cNvSpPr txBox="1"/>
          <p:nvPr/>
        </p:nvSpPr>
        <p:spPr>
          <a:xfrm>
            <a:off x="247050" y="6383675"/>
            <a:ext cx="41997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200">
                <a:solidFill>
                  <a:srgbClr val="666666"/>
                </a:solidFill>
                <a:latin typeface="Calibri"/>
                <a:ea typeface="Calibri"/>
                <a:cs typeface="Calibri"/>
                <a:sym typeface="Calibri"/>
              </a:rPr>
              <a:t>X: @BatsouElef     LI, IG: @eleftheriabatsou</a:t>
            </a:r>
            <a:endParaRPr sz="1200">
              <a:solidFill>
                <a:srgbClr val="666666"/>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cp:coreProperties>
</file>