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68" r:id="rId4"/>
    <p:sldId id="273" r:id="rId5"/>
    <p:sldId id="272" r:id="rId6"/>
    <p:sldId id="269" r:id="rId7"/>
    <p:sldId id="270" r:id="rId8"/>
    <p:sldId id="258" r:id="rId9"/>
    <p:sldId id="259" r:id="rId10"/>
    <p:sldId id="260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42"/>
    <p:restoredTop sz="94702"/>
  </p:normalViewPr>
  <p:slideViewPr>
    <p:cSldViewPr snapToGrid="0" snapToObjects="1">
      <p:cViewPr varScale="1">
        <p:scale>
          <a:sx n="141" d="100"/>
          <a:sy n="141" d="100"/>
        </p:scale>
        <p:origin x="192" y="4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665988-1A76-C24B-A202-6E75D476DE17}" type="datetimeFigureOut">
              <a:rPr lang="en-US" smtClean="0"/>
              <a:t>6/15/25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79347-37B1-5B42-8E6B-13D155B9A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928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A79347-37B1-5B42-8E6B-13D155B9AA5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730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52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469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9195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546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580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072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869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75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844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20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922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297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312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7" y="6041361"/>
            <a:ext cx="732659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6/15/25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1"/>
            <a:ext cx="247156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7"/>
            <a:ext cx="796616" cy="49059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139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7" y="2184400"/>
            <a:ext cx="7524003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797" y="6041361"/>
            <a:ext cx="6289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422" y="6041361"/>
            <a:ext cx="99316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6/15/25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584" y="5915887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3234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End-to-End Coverage with Playwright and Istanbul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John </a:t>
            </a:r>
            <a:r>
              <a:rPr lang="en-US" dirty="0" err="1"/>
              <a:t>Pourdanis</a:t>
            </a:r>
            <a:r>
              <a:rPr lang="en-US" dirty="0"/>
              <a:t>, Lead Software QA @</a:t>
            </a:r>
            <a:r>
              <a:rPr lang="en-US" dirty="0" err="1"/>
              <a:t>Vimachem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3200" b="1">
                <a:solidFill>
                  <a:srgbClr val="00FFFF"/>
                </a:solidFill>
              </a:defRPr>
            </a:pPr>
            <a:r>
              <a:t>How Istanbul Injects Coverage into a React App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>
                <a:solidFill>
                  <a:srgbClr val="00FF80"/>
                </a:solidFill>
              </a:defRPr>
            </a:pPr>
            <a:r>
              <a:rPr dirty="0"/>
              <a:t>Uses babel-plugin-</a:t>
            </a:r>
            <a:r>
              <a:rPr dirty="0" err="1"/>
              <a:t>istanbul</a:t>
            </a:r>
            <a:r>
              <a:rPr dirty="0"/>
              <a:t> to modify React build</a:t>
            </a:r>
          </a:p>
          <a:p>
            <a:pPr>
              <a:defRPr sz="2000">
                <a:solidFill>
                  <a:srgbClr val="00FF80"/>
                </a:solidFill>
              </a:defRPr>
            </a:pPr>
            <a:r>
              <a:rPr dirty="0"/>
              <a:t>Inserts tracking code into source files</a:t>
            </a:r>
            <a:endParaRPr lang="en-US" dirty="0"/>
          </a:p>
          <a:p>
            <a:pPr>
              <a:defRPr sz="2000">
                <a:solidFill>
                  <a:srgbClr val="00FF80"/>
                </a:solidFill>
              </a:defRPr>
            </a:pPr>
            <a:r>
              <a:rPr lang="en-US" dirty="0"/>
              <a:t>Listens for page unload events</a:t>
            </a:r>
            <a:endParaRPr dirty="0"/>
          </a:p>
          <a:p>
            <a:pPr>
              <a:defRPr sz="2000">
                <a:solidFill>
                  <a:srgbClr val="00FF80"/>
                </a:solidFill>
              </a:defRPr>
            </a:pPr>
            <a:r>
              <a:rPr dirty="0"/>
              <a:t>Tracks executed lines, functions, and branches</a:t>
            </a:r>
          </a:p>
          <a:p>
            <a:pPr>
              <a:defRPr sz="2000">
                <a:solidFill>
                  <a:srgbClr val="00FF80"/>
                </a:solidFill>
              </a:defRPr>
            </a:pPr>
            <a:r>
              <a:rPr dirty="0"/>
              <a:t>Data is stored in the __coverage__ global object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3200" b="1">
                <a:solidFill>
                  <a:srgbClr val="00FFFF"/>
                </a:solidFill>
              </a:defRPr>
            </a:pPr>
            <a:r>
              <a:rPr lang="en-US"/>
              <a:t>Demo time!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DF5C54A-D6A9-A557-2779-A391958590E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926471" y="2324099"/>
            <a:ext cx="7291057" cy="417048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3200" b="1">
                <a:solidFill>
                  <a:srgbClr val="00FFFF"/>
                </a:solidFill>
              </a:defRPr>
            </a:pPr>
            <a:r>
              <a:t>Final Thoughts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>
                <a:solidFill>
                  <a:srgbClr val="00FF80"/>
                </a:solidFill>
              </a:defRPr>
            </a:pPr>
            <a:r>
              <a:rPr dirty="0"/>
              <a:t>End-to-end test coverage is </a:t>
            </a:r>
            <a:r>
              <a:rPr lang="en-US" dirty="0"/>
              <a:t>a metric that can proof that e2e tests actual cover the functionality from code perspective.</a:t>
            </a:r>
            <a:endParaRPr dirty="0"/>
          </a:p>
          <a:p>
            <a:pPr>
              <a:defRPr sz="2000">
                <a:solidFill>
                  <a:srgbClr val="00FF80"/>
                </a:solidFill>
              </a:defRPr>
            </a:pPr>
            <a:r>
              <a:rPr lang="en-US" dirty="0"/>
              <a:t>Instrumentation of the code is the key.</a:t>
            </a:r>
          </a:p>
          <a:p>
            <a:pPr>
              <a:defRPr sz="2000">
                <a:solidFill>
                  <a:srgbClr val="00FF80"/>
                </a:solidFill>
              </a:defRPr>
            </a:pPr>
            <a:r>
              <a:rPr lang="en-US" dirty="0"/>
              <a:t>We won’t try to achieve 100%</a:t>
            </a:r>
          </a:p>
          <a:p>
            <a:pPr>
              <a:defRPr sz="2000">
                <a:solidFill>
                  <a:srgbClr val="00FF80"/>
                </a:solidFill>
              </a:defRPr>
            </a:pPr>
            <a:r>
              <a:rPr lang="en-US" dirty="0"/>
              <a:t>Coverage is a metric, not a guarantee of quality.</a:t>
            </a:r>
            <a:endParaRPr dirty="0"/>
          </a:p>
          <a:p>
            <a:pPr>
              <a:defRPr sz="2000">
                <a:solidFill>
                  <a:srgbClr val="00FF80"/>
                </a:solidFill>
              </a:defRPr>
            </a:pP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3200" b="1">
                <a:solidFill>
                  <a:srgbClr val="00FFFF"/>
                </a:solidFill>
              </a:defRPr>
            </a:pPr>
            <a:r>
              <a:rPr lang="en-US" dirty="0"/>
              <a:t>Q&amp;</a:t>
            </a:r>
            <a:r>
              <a:rPr lang="en-US"/>
              <a:t>A for QA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>
                <a:solidFill>
                  <a:srgbClr val="00FF80"/>
                </a:solidFill>
              </a:defRPr>
            </a:pPr>
            <a:r>
              <a:rPr dirty="0"/>
              <a:t>Thank you for your time!</a:t>
            </a:r>
          </a:p>
          <a:p>
            <a:pPr>
              <a:defRPr sz="2000">
                <a:solidFill>
                  <a:srgbClr val="00FF80"/>
                </a:solidFill>
              </a:defRPr>
            </a:pPr>
            <a:r>
              <a:rPr lang="en-US" dirty="0"/>
              <a:t>Happy to connect with everyone</a:t>
            </a:r>
            <a:r>
              <a:rPr dirty="0"/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AC30644-1207-A195-7B09-1669F5F0DE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6681" y="3046240"/>
            <a:ext cx="2540000" cy="2540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3200" b="1">
                <a:solidFill>
                  <a:srgbClr val="00FFFF"/>
                </a:solidFill>
              </a:defRPr>
            </a:pPr>
            <a:r>
              <a:rPr lang="en-US" dirty="0"/>
              <a:t>Who is talking?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dirty="0"/>
          </a:p>
          <a:p>
            <a:pPr>
              <a:defRPr sz="2000">
                <a:solidFill>
                  <a:srgbClr val="00FF80"/>
                </a:solidFill>
              </a:defRPr>
            </a:pPr>
            <a:r>
              <a:rPr lang="en-US" dirty="0"/>
              <a:t>Over 12 years of experience in Software Industry</a:t>
            </a:r>
            <a:endParaRPr dirty="0"/>
          </a:p>
          <a:p>
            <a:pPr>
              <a:defRPr sz="2000">
                <a:solidFill>
                  <a:srgbClr val="00FF80"/>
                </a:solidFill>
              </a:defRPr>
            </a:pPr>
            <a:r>
              <a:rPr lang="en-US" dirty="0"/>
              <a:t>Co-Organizer of Thessaloniki Software QA Meetup</a:t>
            </a:r>
            <a:endParaRPr dirty="0"/>
          </a:p>
          <a:p>
            <a:pPr>
              <a:defRPr sz="2000">
                <a:solidFill>
                  <a:srgbClr val="00FF80"/>
                </a:solidFill>
              </a:defRPr>
            </a:pPr>
            <a:r>
              <a:rPr lang="en-US" dirty="0"/>
              <a:t>Proud dad</a:t>
            </a:r>
          </a:p>
          <a:p>
            <a:pPr>
              <a:defRPr sz="2000">
                <a:solidFill>
                  <a:srgbClr val="00FF80"/>
                </a:solidFill>
              </a:defRPr>
            </a:pPr>
            <a:r>
              <a:rPr lang="en-US" dirty="0"/>
              <a:t>Software Testing Trainer</a:t>
            </a:r>
          </a:p>
          <a:p>
            <a:pPr>
              <a:defRPr sz="2000">
                <a:solidFill>
                  <a:srgbClr val="00FF80"/>
                </a:solidFill>
              </a:defRPr>
            </a:pPr>
            <a:r>
              <a:rPr lang="en-US" dirty="0"/>
              <a:t>Professional </a:t>
            </a:r>
            <a:r>
              <a:rPr lang="en-US"/>
              <a:t>Nothing Knower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3200" b="1">
                <a:solidFill>
                  <a:srgbClr val="00FFFF"/>
                </a:solidFill>
              </a:defRPr>
            </a:pPr>
            <a:r>
              <a:rPr lang="en-US" dirty="0"/>
              <a:t>The Challenge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>
                <a:solidFill>
                  <a:srgbClr val="00FF80"/>
                </a:solidFill>
              </a:defRPr>
            </a:pPr>
            <a:r>
              <a:rPr lang="en-US" dirty="0"/>
              <a:t>We write comprehensive End-to-End (E2E) tests with powerful tools like Playwright.</a:t>
            </a:r>
            <a:r>
              <a:rPr dirty="0"/>
              <a:t> </a:t>
            </a:r>
            <a:endParaRPr lang="en-US" dirty="0"/>
          </a:p>
          <a:p>
            <a:pPr>
              <a:defRPr sz="2000">
                <a:solidFill>
                  <a:srgbClr val="00FF80"/>
                </a:solidFill>
              </a:defRPr>
            </a:pPr>
            <a:r>
              <a:rPr lang="en-US" dirty="0"/>
              <a:t>These tests simulate real user journeys, validating critical application flows.</a:t>
            </a:r>
          </a:p>
          <a:p>
            <a:pPr>
              <a:defRPr sz="2000">
                <a:solidFill>
                  <a:srgbClr val="00FF80"/>
                </a:solidFill>
              </a:defRPr>
            </a:pPr>
            <a:r>
              <a:rPr lang="en-US" b="1" dirty="0"/>
              <a:t>But how much </a:t>
            </a:r>
            <a:r>
              <a:rPr lang="en-US" b="1" i="1" dirty="0"/>
              <a:t>code</a:t>
            </a:r>
            <a:r>
              <a:rPr lang="en-US" b="1" dirty="0"/>
              <a:t> do these E2E tests actually execute?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33157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3200" b="1">
                <a:solidFill>
                  <a:srgbClr val="00FFFF"/>
                </a:solidFill>
              </a:defRPr>
            </a:pPr>
            <a:r>
              <a:rPr lang="en-US" dirty="0"/>
              <a:t>The Questions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>
                <a:solidFill>
                  <a:srgbClr val="00FF80"/>
                </a:solidFill>
              </a:defRPr>
            </a:pPr>
            <a:r>
              <a:rPr lang="en-US" dirty="0"/>
              <a:t>Are our E2E tests truly exercising the core business logic?</a:t>
            </a:r>
          </a:p>
          <a:p>
            <a:pPr>
              <a:defRPr sz="2000">
                <a:solidFill>
                  <a:srgbClr val="00FF80"/>
                </a:solidFill>
              </a:defRPr>
            </a:pPr>
            <a:r>
              <a:rPr lang="en-US" dirty="0"/>
              <a:t>Are there critical paths in the UI  that are </a:t>
            </a:r>
            <a:r>
              <a:rPr lang="en-US" i="1" dirty="0"/>
              <a:t>never</a:t>
            </a:r>
            <a:r>
              <a:rPr lang="en-US" dirty="0"/>
              <a:t> touched by E2E tests? </a:t>
            </a:r>
          </a:p>
          <a:p>
            <a:pPr>
              <a:defRPr sz="2000">
                <a:solidFill>
                  <a:srgbClr val="00FF80"/>
                </a:solidFill>
              </a:defRPr>
            </a:pPr>
            <a:r>
              <a:rPr lang="en-US" dirty="0"/>
              <a:t>Are we over-testing some areas and under-testing others?</a:t>
            </a:r>
          </a:p>
        </p:txBody>
      </p:sp>
    </p:spTree>
    <p:extLst>
      <p:ext uri="{BB962C8B-B14F-4D97-AF65-F5344CB8AC3E}">
        <p14:creationId xmlns:p14="http://schemas.microsoft.com/office/powerpoint/2010/main" val="473969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3200" b="1">
                <a:solidFill>
                  <a:srgbClr val="00FFFF"/>
                </a:solidFill>
              </a:defRPr>
            </a:pPr>
            <a:r>
              <a:rPr lang="en-US" dirty="0"/>
              <a:t>What is E2E Code Coverage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34010"/>
            <a:ext cx="7524003" cy="3636510"/>
          </a:xfrm>
        </p:spPr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Definition: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End-to-End Code Coverage measures the percentage of your application's source code that is executed when your E2E test suite runs.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It provides insights into which lines, branches, functions, and statements are hit during a full user interaction flow.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15812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3200" b="1">
                <a:solidFill>
                  <a:srgbClr val="00FFFF"/>
                </a:solidFill>
              </a:defRPr>
            </a:pPr>
            <a:r>
              <a:rPr lang="en-US" dirty="0"/>
              <a:t>But we have unit tests, are not enough?</a:t>
            </a:r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103821-1534-5486-312A-0B4E1E0D35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339" y="2318713"/>
            <a:ext cx="7524003" cy="4092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762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3200" b="1">
                <a:solidFill>
                  <a:srgbClr val="00FFFF"/>
                </a:solidFill>
              </a:defRPr>
            </a:pPr>
            <a:r>
              <a:rPr lang="en-US" dirty="0"/>
              <a:t>100% coverage is a myth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073357B-713D-7065-D885-7522F94976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5945" y="2229076"/>
            <a:ext cx="5192110" cy="4628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017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3200" b="1">
                <a:solidFill>
                  <a:srgbClr val="00FFFF"/>
                </a:solidFill>
              </a:defRPr>
            </a:pPr>
            <a:r>
              <a:t>Playwright - A Modern E2E Testing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>
                <a:solidFill>
                  <a:srgbClr val="00FF80"/>
                </a:solidFill>
              </a:defRPr>
            </a:pPr>
            <a:r>
              <a:rPr dirty="0"/>
              <a:t>Supports multiple browsers (Chromium, Firefox, </a:t>
            </a:r>
            <a:r>
              <a:rPr dirty="0" err="1"/>
              <a:t>WebKit</a:t>
            </a:r>
            <a:r>
              <a:rPr dirty="0"/>
              <a:t>)</a:t>
            </a:r>
          </a:p>
          <a:p>
            <a:pPr>
              <a:defRPr sz="2000">
                <a:solidFill>
                  <a:srgbClr val="00FF80"/>
                </a:solidFill>
              </a:defRPr>
            </a:pPr>
            <a:r>
              <a:rPr dirty="0"/>
              <a:t>Enables UI automation and API testing</a:t>
            </a:r>
          </a:p>
          <a:p>
            <a:pPr>
              <a:defRPr sz="2000">
                <a:solidFill>
                  <a:srgbClr val="00FF80"/>
                </a:solidFill>
              </a:defRPr>
            </a:pPr>
            <a:r>
              <a:rPr dirty="0"/>
              <a:t>Works with JavaScript, TypeScript, Python, and more</a:t>
            </a:r>
          </a:p>
          <a:p>
            <a:pPr>
              <a:defRPr sz="2000">
                <a:solidFill>
                  <a:srgbClr val="00FF80"/>
                </a:solidFill>
              </a:defRPr>
            </a:pPr>
            <a:r>
              <a:rPr dirty="0"/>
              <a:t>Integrates well with Istanbul for coverage reporting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3200" b="1">
                <a:solidFill>
                  <a:srgbClr val="00FFFF"/>
                </a:solidFill>
              </a:defRPr>
            </a:pPr>
            <a:r>
              <a:rPr dirty="0"/>
              <a:t>Istanbul </a:t>
            </a:r>
            <a:r>
              <a:rPr lang="en-US" dirty="0"/>
              <a:t>aka Constantinople </a:t>
            </a:r>
            <a:r>
              <a:rPr dirty="0"/>
              <a:t>- Code Coverage for JavaScript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>
                <a:solidFill>
                  <a:srgbClr val="00FF80"/>
                </a:solidFill>
              </a:defRPr>
            </a:pPr>
            <a:r>
              <a:rPr dirty="0"/>
              <a:t>Tracks test execution within applications</a:t>
            </a:r>
          </a:p>
          <a:p>
            <a:pPr>
              <a:defRPr sz="2000">
                <a:solidFill>
                  <a:srgbClr val="00FF80"/>
                </a:solidFill>
              </a:defRPr>
            </a:pPr>
            <a:r>
              <a:rPr dirty="0"/>
              <a:t>Uses instrumentation to inject coverage tracking</a:t>
            </a:r>
          </a:p>
          <a:p>
            <a:pPr>
              <a:defRPr sz="2000">
                <a:solidFill>
                  <a:srgbClr val="00FF80"/>
                </a:solidFill>
              </a:defRPr>
            </a:pPr>
            <a:r>
              <a:rPr dirty="0"/>
              <a:t>Works with React</a:t>
            </a:r>
            <a:r>
              <a:rPr lang="en-US" dirty="0"/>
              <a:t>/Angular/Vue</a:t>
            </a:r>
            <a:r>
              <a:rPr dirty="0"/>
              <a:t> applications via Babel</a:t>
            </a:r>
          </a:p>
          <a:p>
            <a:pPr>
              <a:defRPr sz="2000">
                <a:solidFill>
                  <a:srgbClr val="00FF80"/>
                </a:solidFill>
              </a:defRPr>
            </a:pPr>
            <a:r>
              <a:rPr dirty="0"/>
              <a:t>Generates detailed reports on untested code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{50C7B916-3ABA-0D48-8654-2E6D24711582}tf10001121_mac</Template>
  <TotalTime>498</TotalTime>
  <Words>369</Words>
  <Application>Microsoft Macintosh PowerPoint</Application>
  <PresentationFormat>On-screen Show (4:3)</PresentationFormat>
  <Paragraphs>56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Century Gothic</vt:lpstr>
      <vt:lpstr>Wingdings 2</vt:lpstr>
      <vt:lpstr>Quotable</vt:lpstr>
      <vt:lpstr>End-to-End Coverage with Playwright and Istanbul</vt:lpstr>
      <vt:lpstr>Who is talking?</vt:lpstr>
      <vt:lpstr>The Challenge</vt:lpstr>
      <vt:lpstr>The Questions</vt:lpstr>
      <vt:lpstr>What is E2E Code Coverage</vt:lpstr>
      <vt:lpstr>But we have unit tests, are not enough?</vt:lpstr>
      <vt:lpstr>100% coverage is a myth</vt:lpstr>
      <vt:lpstr>Playwright - A Modern E2E Testing Framework</vt:lpstr>
      <vt:lpstr>Istanbul aka Constantinople - Code Coverage for JavaScript</vt:lpstr>
      <vt:lpstr>How Istanbul Injects Coverage into a React App</vt:lpstr>
      <vt:lpstr>Demo time!</vt:lpstr>
      <vt:lpstr>Final Thoughts</vt:lpstr>
      <vt:lpstr>Q&amp;A for QA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End-to-End Coverage with Playwright and Istanbul</dc:title>
  <dc:subject/>
  <dc:creator/>
  <cp:keywords/>
  <dc:description>generated using python-pptx</dc:description>
  <cp:lastModifiedBy>Microsoft Office User</cp:lastModifiedBy>
  <cp:revision>13</cp:revision>
  <dcterms:created xsi:type="dcterms:W3CDTF">2013-01-27T09:14:16Z</dcterms:created>
  <dcterms:modified xsi:type="dcterms:W3CDTF">2025-06-15T12:42:57Z</dcterms:modified>
  <cp:category/>
</cp:coreProperties>
</file>