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Google Shape;5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4d1a091582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4d1a091582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4d1a09158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4d1a09158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Actions are just functions that usually await for an async function to complete.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They automatically handle pending state, errors and can be used with new hooks to support optimistic updates etc.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483c03e754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483c03e754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4fc61f0033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34fc61f0033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fn: the function to be called when the form is submitted, it takes 2 arguments, the previous form state (initial state on start) and the current formData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4d57168b8d_1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4d57168b8d_1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4d57168b8d_1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34d57168b8d_1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4fc61f0033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34fc61f0033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4fc61f0033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4fc61f0033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4d57168b8d_1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34d57168b8d_1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4fc61f0033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34fc61f0033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4ccd043eea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4ccd043eea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4d1a091582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34d1a091582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34d57168b8d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34d57168b8d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49bba6cbc5_0_2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349bba6cbc5_0_2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349bba6cbc5_0_2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349bba6cbc5_0_2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34fc61f0033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" name="Google Shape;233;g34fc61f0033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34fc61f0033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" name="Google Shape;240;g34fc61f0033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34fc61f0033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7" name="Google Shape;247;g34fc61f0033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34fc61f0033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" name="Google Shape;255;g34fc61f0033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34fc61f0033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" name="Google Shape;262;g34fc61f0033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34fc61f0033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9" name="Google Shape;269;g34fc61f0033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4fc61f003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4fc61f003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4ccd043eea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4ccd043eea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4ccd043eea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4ccd043eea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4ccd043eea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4ccd043eea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4ccd043eea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4ccd043eea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4d1a091582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4d1a091582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4d1a091582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4d1a091582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9" name="Google Shape;49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0" name="Google Shape;50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" name="Google Shape;20;p4"/>
          <p:cNvSpPr txBox="1"/>
          <p:nvPr/>
        </p:nvSpPr>
        <p:spPr>
          <a:xfrm>
            <a:off x="63400" y="4708525"/>
            <a:ext cx="4973700" cy="30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2"/>
                </a:solidFill>
              </a:rPr>
              <a:t>Thessaloniki JS Meetup - What’s new in React 19 - 25/04/2025</a:t>
            </a:r>
            <a:endParaRPr sz="1000">
              <a:solidFill>
                <a:schemeClr val="lt2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6" name="Google Shape;26;p5"/>
          <p:cNvSpPr txBox="1"/>
          <p:nvPr/>
        </p:nvSpPr>
        <p:spPr>
          <a:xfrm>
            <a:off x="63400" y="4708525"/>
            <a:ext cx="4973700" cy="30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2"/>
                </a:solidFill>
              </a:rPr>
              <a:t>Thessaloniki JS Meetup - What’s new in React 19 - 25/04/2025</a:t>
            </a:r>
            <a:endParaRPr sz="1000">
              <a:solidFill>
                <a:schemeClr val="lt2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3" name="Google Shape;43;p9"/>
          <p:cNvSpPr txBox="1"/>
          <p:nvPr/>
        </p:nvSpPr>
        <p:spPr>
          <a:xfrm>
            <a:off x="63400" y="4708525"/>
            <a:ext cx="4973700" cy="30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2"/>
                </a:solidFill>
              </a:rPr>
              <a:t>Thessaloniki JS Meetup - What’s new in React 19 - 25/04/2025</a:t>
            </a:r>
            <a:endParaRPr sz="1000">
              <a:solidFill>
                <a:schemeClr val="lt2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Relationship Id="rId3" Type="http://schemas.openxmlformats.org/officeDocument/2006/relationships/hyperlink" Target="https://react.dev/blog/2024/04/25/react-19-upgrade-guide#breaking-changes" TargetMode="Externa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Relationship Id="rId3" Type="http://schemas.openxmlformats.org/officeDocument/2006/relationships/hyperlink" Target="https://react.dev/blog/2024/12/05/react-19" TargetMode="External"/><Relationship Id="rId4" Type="http://schemas.openxmlformats.org/officeDocument/2006/relationships/hyperlink" Target="https://react.dev/blog/2024/04/25/react-19-upgrade-guide" TargetMode="External"/><Relationship Id="rId5" Type="http://schemas.openxmlformats.org/officeDocument/2006/relationships/hyperlink" Target="https://www.geeksforgeeks.org/react-19-new-features-and-updates/" TargetMode="External"/><Relationship Id="rId6" Type="http://schemas.openxmlformats.org/officeDocument/2006/relationships/hyperlink" Target="https://react.dev/reference/rsc/server-functions" TargetMode="External"/><Relationship Id="rId7" Type="http://schemas.openxmlformats.org/officeDocument/2006/relationships/hyperlink" Target="https://react.dev/blog/2024/10/21/react-compiler-beta-release" TargetMode="External"/><Relationship Id="rId8" Type="http://schemas.openxmlformats.org/officeDocument/2006/relationships/hyperlink" Target="https://react.dev/blog/2025/02/14/sunsetting-create-react-app" TargetMode="Externa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type="ctrTitle"/>
          </p:nvPr>
        </p:nvSpPr>
        <p:spPr>
          <a:xfrm>
            <a:off x="311700" y="1945625"/>
            <a:ext cx="8520600" cy="1092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What’s new in React 19</a:t>
            </a:r>
            <a:endParaRPr/>
          </a:p>
        </p:txBody>
      </p:sp>
      <p:sp>
        <p:nvSpPr>
          <p:cNvPr id="58" name="Google Shape;58;p13"/>
          <p:cNvSpPr txBox="1"/>
          <p:nvPr>
            <p:ph idx="1" type="subTitle"/>
          </p:nvPr>
        </p:nvSpPr>
        <p:spPr>
          <a:xfrm>
            <a:off x="1753650" y="3081725"/>
            <a:ext cx="5636700" cy="50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A brief presentation of the new React 19 features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418900" y="3625625"/>
            <a:ext cx="4306200" cy="56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John Kapantzakis - Senior FE developer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25/04/2025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60" name="Google Shape;60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1" name="Google Shape;61;p13" title="react-logo-2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37425" y="528098"/>
            <a:ext cx="1469150" cy="1469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/>
          <p:nvPr>
            <p:ph type="title"/>
          </p:nvPr>
        </p:nvSpPr>
        <p:spPr>
          <a:xfrm>
            <a:off x="265500" y="1664150"/>
            <a:ext cx="4045200" cy="7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20"/>
              <a:t>Server Actions</a:t>
            </a:r>
            <a:endParaRPr sz="1620"/>
          </a:p>
        </p:txBody>
      </p:sp>
      <p:sp>
        <p:nvSpPr>
          <p:cNvPr id="128" name="Google Shape;128;p22"/>
          <p:cNvSpPr txBox="1"/>
          <p:nvPr>
            <p:ph idx="2" type="body"/>
          </p:nvPr>
        </p:nvSpPr>
        <p:spPr>
          <a:xfrm>
            <a:off x="4952100" y="277850"/>
            <a:ext cx="3977100" cy="441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888888"/>
                </a:solidFill>
                <a:latin typeface="Consolas"/>
                <a:ea typeface="Consolas"/>
                <a:cs typeface="Consolas"/>
                <a:sym typeface="Consolas"/>
              </a:rPr>
              <a:t>// serverFunctions.js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"use server"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export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async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function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FFFAA"/>
                </a:solidFill>
                <a:latin typeface="Consolas"/>
                <a:ea typeface="Consolas"/>
                <a:cs typeface="Consolas"/>
                <a:sym typeface="Consolas"/>
              </a:rPr>
              <a:t>myServerFn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() {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888888"/>
                </a:solidFill>
                <a:latin typeface="Consolas"/>
                <a:ea typeface="Consolas"/>
                <a:cs typeface="Consolas"/>
                <a:sym typeface="Consolas"/>
              </a:rPr>
              <a:t>// ...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888888"/>
                </a:solidFill>
                <a:latin typeface="Consolas"/>
                <a:ea typeface="Consolas"/>
                <a:cs typeface="Consolas"/>
                <a:sym typeface="Consolas"/>
              </a:rPr>
              <a:t>// myClientComponnet.js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"use client"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import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{ myServerFn }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from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"./serverFunctions"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export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function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FFFAA"/>
                </a:solidFill>
                <a:latin typeface="Consolas"/>
                <a:ea typeface="Consolas"/>
                <a:cs typeface="Consolas"/>
                <a:sym typeface="Consolas"/>
              </a:rPr>
              <a:t>MyClientComponent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() {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(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form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action=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{myServerFn}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{/* ... */}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&lt;/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form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/>
          </a:p>
        </p:txBody>
      </p:sp>
      <p:sp>
        <p:nvSpPr>
          <p:cNvPr id="129" name="Google Shape;129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0" name="Google Shape;130;p22"/>
          <p:cNvSpPr txBox="1"/>
          <p:nvPr>
            <p:ph idx="1" type="subTitle"/>
          </p:nvPr>
        </p:nvSpPr>
        <p:spPr>
          <a:xfrm>
            <a:off x="265500" y="2407550"/>
            <a:ext cx="4045200" cy="197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Server Functions that are called from </a:t>
            </a:r>
            <a:r>
              <a:rPr b="1" lang="en" sz="1800">
                <a:solidFill>
                  <a:schemeClr val="dk1"/>
                </a:solidFill>
              </a:rPr>
              <a:t>Actions</a:t>
            </a:r>
            <a:r>
              <a:rPr lang="en" sz="1800">
                <a:solidFill>
                  <a:schemeClr val="dk1"/>
                </a:solidFill>
              </a:rPr>
              <a:t> on the client.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3"/>
          <p:cNvSpPr txBox="1"/>
          <p:nvPr>
            <p:ph type="title"/>
          </p:nvPr>
        </p:nvSpPr>
        <p:spPr>
          <a:xfrm>
            <a:off x="311700" y="445025"/>
            <a:ext cx="8520600" cy="71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20"/>
              <a:t>Actions</a:t>
            </a:r>
            <a:endParaRPr sz="3620"/>
          </a:p>
        </p:txBody>
      </p:sp>
      <p:sp>
        <p:nvSpPr>
          <p:cNvPr id="136" name="Google Shape;136;p23"/>
          <p:cNvSpPr txBox="1"/>
          <p:nvPr>
            <p:ph idx="1" type="body"/>
          </p:nvPr>
        </p:nvSpPr>
        <p:spPr>
          <a:xfrm>
            <a:off x="311700" y="1342675"/>
            <a:ext cx="8520600" cy="322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By convention, they are functions that use </a:t>
            </a:r>
            <a:r>
              <a:rPr b="1" lang="en">
                <a:solidFill>
                  <a:schemeClr val="dk1"/>
                </a:solidFill>
              </a:rPr>
              <a:t>async</a:t>
            </a:r>
            <a:r>
              <a:rPr lang="en">
                <a:solidFill>
                  <a:schemeClr val="dk1"/>
                </a:solidFill>
              </a:rPr>
              <a:t> </a:t>
            </a:r>
            <a:r>
              <a:rPr b="1" lang="en">
                <a:solidFill>
                  <a:schemeClr val="dk1"/>
                </a:solidFill>
              </a:rPr>
              <a:t>transitions</a:t>
            </a:r>
            <a:r>
              <a:rPr lang="en">
                <a:solidFill>
                  <a:schemeClr val="dk1"/>
                </a:solidFill>
              </a:rPr>
              <a:t> and automatically handle asynchronous logic.</a:t>
            </a:r>
            <a:endParaRPr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Handling of </a:t>
            </a:r>
            <a:r>
              <a:rPr b="1" lang="en" sz="1700">
                <a:solidFill>
                  <a:schemeClr val="dk1"/>
                </a:solidFill>
              </a:rPr>
              <a:t>pending state</a:t>
            </a:r>
            <a:r>
              <a:rPr lang="en" sz="1700">
                <a:solidFill>
                  <a:schemeClr val="dk1"/>
                </a:solidFill>
              </a:rPr>
              <a:t>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Support of </a:t>
            </a:r>
            <a:r>
              <a:rPr b="1" lang="en" sz="1700">
                <a:solidFill>
                  <a:schemeClr val="dk1"/>
                </a:solidFill>
              </a:rPr>
              <a:t>optimistic updates</a:t>
            </a:r>
            <a:r>
              <a:rPr lang="en" sz="1700">
                <a:solidFill>
                  <a:schemeClr val="dk1"/>
                </a:solidFill>
              </a:rPr>
              <a:t> (show instant feedback while submitting).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Error handling (show Error Boundaries in case of error).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Forms accept </a:t>
            </a:r>
            <a:r>
              <a:rPr b="1" lang="en" sz="1700">
                <a:solidFill>
                  <a:schemeClr val="dk1"/>
                </a:solidFill>
              </a:rPr>
              <a:t>functions</a:t>
            </a:r>
            <a:r>
              <a:rPr lang="en" sz="1700">
                <a:solidFill>
                  <a:schemeClr val="dk1"/>
                </a:solidFill>
              </a:rPr>
              <a:t> to the </a:t>
            </a:r>
            <a:r>
              <a:rPr lang="en" sz="1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action</a:t>
            </a:r>
            <a:r>
              <a:rPr lang="en" sz="1700">
                <a:solidFill>
                  <a:schemeClr val="dk1"/>
                </a:solidFill>
              </a:rPr>
              <a:t> prop (</a:t>
            </a:r>
            <a:r>
              <a:rPr lang="en" sz="1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&lt;form action={myServerFn} /&gt;</a:t>
            </a:r>
            <a:r>
              <a:rPr lang="en" sz="1700">
                <a:solidFill>
                  <a:schemeClr val="dk1"/>
                </a:solidFill>
              </a:rPr>
              <a:t>).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New hooks (</a:t>
            </a:r>
            <a:r>
              <a:rPr lang="en" sz="1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useOptimistic</a:t>
            </a:r>
            <a:r>
              <a:rPr lang="en" sz="1700">
                <a:solidFill>
                  <a:schemeClr val="dk1"/>
                </a:solidFill>
              </a:rPr>
              <a:t>, </a:t>
            </a:r>
            <a:r>
              <a:rPr lang="en" sz="1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useActionState</a:t>
            </a:r>
            <a:r>
              <a:rPr lang="en" sz="1700">
                <a:solidFill>
                  <a:schemeClr val="dk1"/>
                </a:solidFill>
              </a:rPr>
              <a:t>, </a:t>
            </a:r>
            <a:r>
              <a:rPr lang="en" sz="1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useFormStatus</a:t>
            </a:r>
            <a:r>
              <a:rPr lang="en" sz="1700">
                <a:solidFill>
                  <a:schemeClr val="dk1"/>
                </a:solidFill>
              </a:rPr>
              <a:t>) have been introduced to support Actions.</a:t>
            </a:r>
            <a:endParaRPr sz="1700">
              <a:solidFill>
                <a:schemeClr val="dk1"/>
              </a:solidFill>
            </a:endParaRPr>
          </a:p>
        </p:txBody>
      </p:sp>
      <p:sp>
        <p:nvSpPr>
          <p:cNvPr id="137" name="Google Shape;137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4"/>
          <p:cNvSpPr txBox="1"/>
          <p:nvPr>
            <p:ph type="title"/>
          </p:nvPr>
        </p:nvSpPr>
        <p:spPr>
          <a:xfrm>
            <a:off x="265500" y="1355700"/>
            <a:ext cx="4045200" cy="101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Actions</a:t>
            </a:r>
            <a:endParaRPr sz="3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Example</a:t>
            </a:r>
            <a:endParaRPr sz="2000"/>
          </a:p>
        </p:txBody>
      </p:sp>
      <p:sp>
        <p:nvSpPr>
          <p:cNvPr id="143" name="Google Shape;143;p24"/>
          <p:cNvSpPr txBox="1"/>
          <p:nvPr>
            <p:ph idx="2" type="body"/>
          </p:nvPr>
        </p:nvSpPr>
        <p:spPr>
          <a:xfrm>
            <a:off x="4939500" y="724200"/>
            <a:ext cx="3994500" cy="36951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export</a:t>
            </a:r>
            <a: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9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function</a:t>
            </a:r>
            <a: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900">
                <a:solidFill>
                  <a:srgbClr val="FFFFAA"/>
                </a:solidFill>
                <a:latin typeface="Consolas"/>
                <a:ea typeface="Consolas"/>
                <a:cs typeface="Consolas"/>
                <a:sym typeface="Consolas"/>
              </a:rPr>
              <a:t>MyClientComponent</a:t>
            </a:r>
            <a: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() {</a:t>
            </a:r>
            <a:b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9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[isPending, startTransition] = useTransition();</a:t>
            </a:r>
            <a:b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9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handleSubmit = () =&gt; {</a:t>
            </a:r>
            <a:b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startTransition(</a:t>
            </a:r>
            <a:r>
              <a:rPr lang="en" sz="900">
                <a:solidFill>
                  <a:srgbClr val="FCC28C"/>
                </a:solidFill>
                <a:highlight>
                  <a:srgbClr val="000000"/>
                </a:highlight>
                <a:latin typeface="Consolas"/>
                <a:ea typeface="Consolas"/>
                <a:cs typeface="Consolas"/>
                <a:sym typeface="Consolas"/>
              </a:rPr>
              <a:t>async</a:t>
            </a:r>
            <a:r>
              <a:rPr lang="en" sz="900">
                <a:solidFill>
                  <a:srgbClr val="FFFFFF"/>
                </a:solidFill>
                <a:highlight>
                  <a:srgbClr val="000000"/>
                </a:highlight>
                <a:latin typeface="Consolas"/>
                <a:ea typeface="Consolas"/>
                <a:cs typeface="Consolas"/>
                <a:sym typeface="Consolas"/>
              </a:rPr>
              <a:t> () =&gt; {</a:t>
            </a:r>
            <a:br>
              <a:rPr lang="en" sz="900">
                <a:solidFill>
                  <a:srgbClr val="FFFFFF"/>
                </a:solidFill>
                <a:highlight>
                  <a:srgbClr val="000000"/>
                </a:highlight>
                <a:latin typeface="Consolas"/>
                <a:ea typeface="Consolas"/>
                <a:cs typeface="Consolas"/>
                <a:sym typeface="Consolas"/>
              </a:rPr>
            </a:br>
            <a:r>
              <a:rPr lang="en" sz="900">
                <a:solidFill>
                  <a:srgbClr val="FFFFFF"/>
                </a:solidFill>
                <a:highlight>
                  <a:srgbClr val="000000"/>
                </a:highlight>
                <a:latin typeface="Consolas"/>
                <a:ea typeface="Consolas"/>
                <a:cs typeface="Consolas"/>
                <a:sym typeface="Consolas"/>
              </a:rPr>
              <a:t>      </a:t>
            </a:r>
            <a:r>
              <a:rPr lang="en" sz="900">
                <a:solidFill>
                  <a:srgbClr val="FCC28C"/>
                </a:solidFill>
                <a:highlight>
                  <a:srgbClr val="000000"/>
                </a:highlight>
                <a:latin typeface="Consolas"/>
                <a:ea typeface="Consolas"/>
                <a:cs typeface="Consolas"/>
                <a:sym typeface="Consolas"/>
              </a:rPr>
              <a:t>await</a:t>
            </a:r>
            <a:r>
              <a:rPr lang="en" sz="900">
                <a:solidFill>
                  <a:srgbClr val="FFFFFF"/>
                </a:solidFill>
                <a:highlight>
                  <a:srgbClr val="000000"/>
                </a:highlight>
                <a:latin typeface="Consolas"/>
                <a:ea typeface="Consolas"/>
                <a:cs typeface="Consolas"/>
                <a:sym typeface="Consolas"/>
              </a:rPr>
              <a:t> myServerFn();</a:t>
            </a:r>
            <a:br>
              <a:rPr lang="en" sz="900">
                <a:solidFill>
                  <a:srgbClr val="FFFFFF"/>
                </a:solidFill>
                <a:highlight>
                  <a:srgbClr val="000000"/>
                </a:highlight>
                <a:latin typeface="Consolas"/>
                <a:ea typeface="Consolas"/>
                <a:cs typeface="Consolas"/>
                <a:sym typeface="Consolas"/>
              </a:rPr>
            </a:br>
            <a:r>
              <a:rPr lang="en" sz="900">
                <a:solidFill>
                  <a:srgbClr val="FFFFFF"/>
                </a:solidFill>
                <a:highlight>
                  <a:srgbClr val="000000"/>
                </a:highlight>
                <a:latin typeface="Consolas"/>
                <a:ea typeface="Consolas"/>
                <a:cs typeface="Consolas"/>
                <a:sym typeface="Consolas"/>
              </a:rPr>
              <a:t>    }</a:t>
            </a:r>
            <a: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b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};</a:t>
            </a:r>
            <a:b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9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(</a:t>
            </a:r>
            <a:b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9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9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div</a:t>
            </a:r>
            <a:r>
              <a:rPr lang="en" sz="9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{/* ... */}</a:t>
            </a:r>
            <a:b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</a:t>
            </a:r>
            <a:r>
              <a:rPr lang="en" sz="9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9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button</a:t>
            </a:r>
            <a:r>
              <a:rPr lang="en" sz="9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disabled=</a:t>
            </a:r>
            <a:r>
              <a:rPr lang="en" sz="9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{isPending}</a:t>
            </a:r>
            <a:r>
              <a:rPr lang="en" sz="9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onClick=</a:t>
            </a:r>
            <a:r>
              <a:rPr lang="en" sz="9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{handleSubmit}</a:t>
            </a:r>
            <a:r>
              <a:rPr lang="en" sz="9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  Submit</a:t>
            </a:r>
            <a:b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</a:t>
            </a:r>
            <a:r>
              <a:rPr lang="en" sz="9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&lt;/</a:t>
            </a:r>
            <a:r>
              <a:rPr b="1" lang="en" sz="9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button</a:t>
            </a:r>
            <a:r>
              <a:rPr lang="en" sz="9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9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&lt;/</a:t>
            </a:r>
            <a:r>
              <a:rPr b="1" lang="en" sz="9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div</a:t>
            </a:r>
            <a:r>
              <a:rPr lang="en" sz="9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);</a:t>
            </a:r>
            <a:b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9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600"/>
          </a:p>
        </p:txBody>
      </p:sp>
      <p:sp>
        <p:nvSpPr>
          <p:cNvPr id="144" name="Google Shape;144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24"/>
          <p:cNvSpPr txBox="1"/>
          <p:nvPr>
            <p:ph idx="1" type="subTitle"/>
          </p:nvPr>
        </p:nvSpPr>
        <p:spPr>
          <a:xfrm>
            <a:off x="265500" y="2374500"/>
            <a:ext cx="4045200" cy="161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Call </a:t>
            </a:r>
            <a:r>
              <a:rPr lang="en" sz="1800">
                <a:solidFill>
                  <a:schemeClr val="dk1"/>
                </a:solidFill>
              </a:rPr>
              <a:t>the server</a:t>
            </a:r>
            <a:r>
              <a:rPr lang="en" sz="1800">
                <a:solidFill>
                  <a:schemeClr val="dk1"/>
                </a:solidFill>
              </a:rPr>
              <a:t> action from an async transition and you have an Action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5"/>
          <p:cNvSpPr txBox="1"/>
          <p:nvPr>
            <p:ph type="title"/>
          </p:nvPr>
        </p:nvSpPr>
        <p:spPr>
          <a:xfrm>
            <a:off x="311700" y="445025"/>
            <a:ext cx="8520600" cy="71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20"/>
              <a:t>New hook: </a:t>
            </a:r>
            <a:r>
              <a:rPr lang="en" sz="3620">
                <a:latin typeface="Consolas"/>
                <a:ea typeface="Consolas"/>
                <a:cs typeface="Consolas"/>
                <a:sym typeface="Consolas"/>
              </a:rPr>
              <a:t>useActionState</a:t>
            </a:r>
            <a:endParaRPr sz="362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51" name="Google Shape;151;p25"/>
          <p:cNvSpPr txBox="1"/>
          <p:nvPr>
            <p:ph idx="1" type="body"/>
          </p:nvPr>
        </p:nvSpPr>
        <p:spPr>
          <a:xfrm>
            <a:off x="311700" y="1342675"/>
            <a:ext cx="8520600" cy="322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useActionState(fn, initialState, permalink?)</a:t>
            </a:r>
            <a:endParaRPr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fn(prevState, formData)</a:t>
            </a:r>
            <a:r>
              <a:rPr lang="en">
                <a:solidFill>
                  <a:schemeClr val="dk1"/>
                </a:solidFill>
              </a:rPr>
              <a:t>: a function to be called when the form is submitted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initialState</a:t>
            </a:r>
            <a:r>
              <a:rPr lang="en">
                <a:solidFill>
                  <a:schemeClr val="dk1"/>
                </a:solidFill>
              </a:rPr>
              <a:t>: the initial state (any)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permalink</a:t>
            </a:r>
            <a:r>
              <a:rPr lang="en">
                <a:solidFill>
                  <a:schemeClr val="dk1"/>
                </a:solidFill>
              </a:rPr>
              <a:t>: optional </a:t>
            </a:r>
            <a:r>
              <a:rPr b="1" lang="en">
                <a:solidFill>
                  <a:schemeClr val="dk1"/>
                </a:solidFill>
              </a:rPr>
              <a:t>string</a:t>
            </a:r>
            <a:r>
              <a:rPr lang="en">
                <a:solidFill>
                  <a:schemeClr val="dk1"/>
                </a:solidFill>
              </a:rPr>
              <a:t> representing a URL that is used if the form is submitted before JavaScript </a:t>
            </a:r>
            <a:r>
              <a:rPr lang="en">
                <a:solidFill>
                  <a:schemeClr val="dk1"/>
                </a:solidFill>
              </a:rPr>
              <a:t>bundle</a:t>
            </a:r>
            <a:r>
              <a:rPr lang="en">
                <a:solidFill>
                  <a:schemeClr val="dk1"/>
                </a:solidFill>
              </a:rPr>
              <a:t> has fully loaded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Returns an array of three values: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The current state (if the form is not submitted, it is the </a:t>
            </a: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initialValue</a:t>
            </a:r>
            <a:r>
              <a:rPr lang="en">
                <a:solidFill>
                  <a:schemeClr val="dk1"/>
                </a:solidFill>
              </a:rPr>
              <a:t>)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A new action that is passed to form’s </a:t>
            </a: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action</a:t>
            </a:r>
            <a:r>
              <a:rPr lang="en">
                <a:solidFill>
                  <a:schemeClr val="dk1"/>
                </a:solidFill>
              </a:rPr>
              <a:t> prop (Function)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The pending state (Boolean)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52" name="Google Shape;152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6"/>
          <p:cNvSpPr txBox="1"/>
          <p:nvPr>
            <p:ph type="title"/>
          </p:nvPr>
        </p:nvSpPr>
        <p:spPr>
          <a:xfrm>
            <a:off x="265500" y="1370325"/>
            <a:ext cx="4045200" cy="71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Consolas"/>
                <a:ea typeface="Consolas"/>
                <a:cs typeface="Consolas"/>
                <a:sym typeface="Consolas"/>
              </a:rPr>
              <a:t>useActionState</a:t>
            </a:r>
            <a:endParaRPr sz="2000"/>
          </a:p>
        </p:txBody>
      </p:sp>
      <p:sp>
        <p:nvSpPr>
          <p:cNvPr id="158" name="Google Shape;158;p26"/>
          <p:cNvSpPr txBox="1"/>
          <p:nvPr>
            <p:ph idx="2" type="body"/>
          </p:nvPr>
        </p:nvSpPr>
        <p:spPr>
          <a:xfrm>
            <a:off x="4830900" y="724200"/>
            <a:ext cx="4190100" cy="36951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rmAutofit fontScale="77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import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{ useActionState }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from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"react"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increment =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async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(prevState, formData) =&gt; {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new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FFFAA"/>
                </a:solidFill>
                <a:latin typeface="Consolas"/>
                <a:ea typeface="Consolas"/>
                <a:cs typeface="Consolas"/>
                <a:sym typeface="Consolas"/>
              </a:rPr>
              <a:t>Promise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((resolve) =&gt; {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setTimeout(() =&gt; {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counter = </a:t>
            </a:r>
            <a:r>
              <a:rPr lang="en" sz="1100">
                <a:solidFill>
                  <a:srgbClr val="FFFFAA"/>
                </a:solidFill>
                <a:latin typeface="Consolas"/>
                <a:ea typeface="Consolas"/>
                <a:cs typeface="Consolas"/>
                <a:sym typeface="Consolas"/>
              </a:rPr>
              <a:t>parseInt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(formData.get(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"counter"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) || </a:t>
            </a:r>
            <a:r>
              <a:rPr lang="en" sz="1100">
                <a:solidFill>
                  <a:srgbClr val="D36363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en" sz="1100">
                <a:solidFill>
                  <a:srgbClr val="D36363"/>
                </a:solidFill>
                <a:latin typeface="Consolas"/>
                <a:ea typeface="Consolas"/>
                <a:cs typeface="Consolas"/>
                <a:sym typeface="Consolas"/>
              </a:rPr>
              <a:t>10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resolve(prevState + counter);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}, </a:t>
            </a:r>
            <a:r>
              <a:rPr lang="en" sz="1100">
                <a:solidFill>
                  <a:srgbClr val="D36363"/>
                </a:solidFill>
                <a:latin typeface="Consolas"/>
                <a:ea typeface="Consolas"/>
                <a:cs typeface="Consolas"/>
                <a:sym typeface="Consolas"/>
              </a:rPr>
              <a:t>1000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});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};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export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default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Counter = () =&gt; {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[state, action, isPending] = useActionState(increment, </a:t>
            </a:r>
            <a:r>
              <a:rPr lang="en" sz="1100">
                <a:solidFill>
                  <a:srgbClr val="D36363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(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div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span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{isPending ? "Calculating..." : state}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&lt;/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span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form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action=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{action}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input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type=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"text"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name=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"counter"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/&gt;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button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type=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"submit"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Submit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&lt;/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button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&lt;/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form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&lt;/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div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};</a:t>
            </a:r>
            <a:endParaRPr sz="11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FCC28C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59" name="Google Shape;159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26"/>
          <p:cNvSpPr txBox="1"/>
          <p:nvPr>
            <p:ph idx="1" type="subTitle"/>
          </p:nvPr>
        </p:nvSpPr>
        <p:spPr>
          <a:xfrm>
            <a:off x="265500" y="2084025"/>
            <a:ext cx="4045200" cy="201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Use it to access the return value of an </a:t>
            </a:r>
            <a:r>
              <a:rPr b="1" lang="en" sz="1800">
                <a:solidFill>
                  <a:schemeClr val="dk1"/>
                </a:solidFill>
              </a:rPr>
              <a:t>action</a:t>
            </a:r>
            <a:r>
              <a:rPr lang="en" sz="1800">
                <a:solidFill>
                  <a:schemeClr val="dk1"/>
                </a:solidFill>
              </a:rPr>
              <a:t> from the last time a form was submitted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7"/>
          <p:cNvSpPr txBox="1"/>
          <p:nvPr>
            <p:ph type="title"/>
          </p:nvPr>
        </p:nvSpPr>
        <p:spPr>
          <a:xfrm>
            <a:off x="265500" y="1370325"/>
            <a:ext cx="4045200" cy="76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Consolas"/>
                <a:ea typeface="Consolas"/>
                <a:cs typeface="Consolas"/>
                <a:sym typeface="Consolas"/>
              </a:rPr>
              <a:t>&lt;form action /&gt;</a:t>
            </a:r>
            <a:endParaRPr sz="32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66" name="Google Shape;166;p27"/>
          <p:cNvSpPr txBox="1"/>
          <p:nvPr>
            <p:ph idx="2" type="body"/>
          </p:nvPr>
        </p:nvSpPr>
        <p:spPr>
          <a:xfrm>
            <a:off x="4939500" y="724200"/>
            <a:ext cx="4045200" cy="36951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export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default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Counter = () =&gt; {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[, action] = useActionState(increment, </a:t>
            </a:r>
            <a:r>
              <a:rPr lang="en" sz="1100">
                <a:solidFill>
                  <a:srgbClr val="D36363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(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div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form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action=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{action}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{/* // */}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&lt;/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form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&lt;/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div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};</a:t>
            </a:r>
            <a:endParaRPr sz="11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FCC28C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67" name="Google Shape;167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27"/>
          <p:cNvSpPr txBox="1"/>
          <p:nvPr>
            <p:ph idx="1" type="subTitle"/>
          </p:nvPr>
        </p:nvSpPr>
        <p:spPr>
          <a:xfrm>
            <a:off x="265500" y="2136525"/>
            <a:ext cx="4045200" cy="175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You can now pass a </a:t>
            </a:r>
            <a:r>
              <a:rPr b="1" lang="en" sz="1800">
                <a:solidFill>
                  <a:schemeClr val="dk1"/>
                </a:solidFill>
              </a:rPr>
              <a:t>function</a:t>
            </a:r>
            <a:r>
              <a:rPr lang="en" sz="1800">
                <a:solidFill>
                  <a:schemeClr val="dk1"/>
                </a:solidFill>
              </a:rPr>
              <a:t> (not only string) as the </a:t>
            </a:r>
            <a:r>
              <a:rPr b="1" lang="en" sz="1800">
                <a:solidFill>
                  <a:schemeClr val="dk1"/>
                </a:solidFill>
              </a:rPr>
              <a:t>action</a:t>
            </a:r>
            <a:r>
              <a:rPr lang="en" sz="1800">
                <a:solidFill>
                  <a:schemeClr val="dk1"/>
                </a:solidFill>
              </a:rPr>
              <a:t> on a form element.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8"/>
          <p:cNvSpPr txBox="1"/>
          <p:nvPr>
            <p:ph type="title"/>
          </p:nvPr>
        </p:nvSpPr>
        <p:spPr>
          <a:xfrm>
            <a:off x="265500" y="1136675"/>
            <a:ext cx="4045200" cy="99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200">
                <a:latin typeface="Consolas"/>
                <a:ea typeface="Consolas"/>
                <a:cs typeface="Consolas"/>
                <a:sym typeface="Consolas"/>
              </a:rPr>
              <a:t>&lt;input formAction /&gt;</a:t>
            </a:r>
            <a:endParaRPr sz="2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200">
                <a:latin typeface="Consolas"/>
                <a:ea typeface="Consolas"/>
                <a:cs typeface="Consolas"/>
                <a:sym typeface="Consolas"/>
              </a:rPr>
              <a:t>&lt;button formAction /&gt;</a:t>
            </a:r>
            <a:endParaRPr sz="22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74" name="Google Shape;174;p28"/>
          <p:cNvSpPr txBox="1"/>
          <p:nvPr>
            <p:ph idx="2" type="body"/>
          </p:nvPr>
        </p:nvSpPr>
        <p:spPr>
          <a:xfrm>
            <a:off x="4704625" y="724200"/>
            <a:ext cx="4316400" cy="36951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export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default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Counter = () =&gt; {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[, action] = useActionState(action1, </a:t>
            </a:r>
            <a:r>
              <a:rPr lang="en" sz="1100">
                <a:solidFill>
                  <a:srgbClr val="D36363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[, btnAction] = useActionState(action2, </a:t>
            </a:r>
            <a:r>
              <a:rPr lang="en" sz="1100">
                <a:solidFill>
                  <a:srgbClr val="D36363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(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div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form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action=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{action}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button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type=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"submit"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formAction=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{btnAction}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    Submit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&lt;/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button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&lt;/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form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&lt;/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div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};</a:t>
            </a:r>
            <a:endParaRPr sz="11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28"/>
          <p:cNvSpPr txBox="1"/>
          <p:nvPr>
            <p:ph idx="1" type="subTitle"/>
          </p:nvPr>
        </p:nvSpPr>
        <p:spPr>
          <a:xfrm>
            <a:off x="265500" y="2136525"/>
            <a:ext cx="4045200" cy="175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Pass a </a:t>
            </a:r>
            <a:r>
              <a:rPr b="1" lang="en" sz="1800">
                <a:solidFill>
                  <a:schemeClr val="dk1"/>
                </a:solidFill>
              </a:rPr>
              <a:t>string</a:t>
            </a:r>
            <a:r>
              <a:rPr lang="en" sz="1800">
                <a:solidFill>
                  <a:schemeClr val="dk1"/>
                </a:solidFill>
              </a:rPr>
              <a:t> or </a:t>
            </a:r>
            <a:r>
              <a:rPr b="1" lang="en" sz="1800">
                <a:solidFill>
                  <a:schemeClr val="dk1"/>
                </a:solidFill>
              </a:rPr>
              <a:t>function</a:t>
            </a:r>
            <a:r>
              <a:rPr lang="en" sz="1800">
                <a:solidFill>
                  <a:schemeClr val="dk1"/>
                </a:solidFill>
              </a:rPr>
              <a:t> in the </a:t>
            </a:r>
            <a:r>
              <a:rPr b="1" lang="en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formAction</a:t>
            </a:r>
            <a:r>
              <a:rPr lang="en" sz="1800">
                <a:solidFill>
                  <a:schemeClr val="dk1"/>
                </a:solidFill>
              </a:rPr>
              <a:t> prop of an </a:t>
            </a:r>
            <a:r>
              <a:rPr lang="en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input</a:t>
            </a:r>
            <a:r>
              <a:rPr lang="en" sz="1800">
                <a:solidFill>
                  <a:schemeClr val="dk1"/>
                </a:solidFill>
              </a:rPr>
              <a:t> or a </a:t>
            </a:r>
            <a:r>
              <a:rPr lang="en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button</a:t>
            </a:r>
            <a:r>
              <a:rPr lang="en" sz="1800">
                <a:solidFill>
                  <a:schemeClr val="dk1"/>
                </a:solidFill>
              </a:rPr>
              <a:t> element of </a:t>
            </a:r>
            <a:r>
              <a:rPr b="1" lang="en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submit</a:t>
            </a:r>
            <a:r>
              <a:rPr lang="en" sz="1800">
                <a:solidFill>
                  <a:schemeClr val="dk1"/>
                </a:solidFill>
              </a:rPr>
              <a:t> type, and override form’s action.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9"/>
          <p:cNvSpPr txBox="1"/>
          <p:nvPr>
            <p:ph type="title"/>
          </p:nvPr>
        </p:nvSpPr>
        <p:spPr>
          <a:xfrm>
            <a:off x="311700" y="445025"/>
            <a:ext cx="8520600" cy="71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20"/>
              <a:t>New hook (ReactDOM): </a:t>
            </a:r>
            <a:r>
              <a:rPr lang="en" sz="3620">
                <a:latin typeface="Consolas"/>
                <a:ea typeface="Consolas"/>
                <a:cs typeface="Consolas"/>
                <a:sym typeface="Consolas"/>
              </a:rPr>
              <a:t>useFormStatus</a:t>
            </a:r>
            <a:endParaRPr sz="362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82" name="Google Shape;182;p29"/>
          <p:cNvSpPr txBox="1"/>
          <p:nvPr>
            <p:ph idx="1" type="body"/>
          </p:nvPr>
        </p:nvSpPr>
        <p:spPr>
          <a:xfrm>
            <a:off x="311700" y="1342675"/>
            <a:ext cx="8520600" cy="322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useFormStatus()</a:t>
            </a:r>
            <a:endParaRPr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It doesn’t accept any parameters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Returns an object with the following props: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pending</a:t>
            </a:r>
            <a:r>
              <a:rPr lang="en">
                <a:solidFill>
                  <a:schemeClr val="dk1"/>
                </a:solidFill>
              </a:rPr>
              <a:t>: (boolean) the pending state of the form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data</a:t>
            </a:r>
            <a:r>
              <a:rPr lang="en">
                <a:solidFill>
                  <a:schemeClr val="dk1"/>
                </a:solidFill>
              </a:rPr>
              <a:t>: (object | null) the form data as a </a:t>
            </a: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FormData</a:t>
            </a:r>
            <a:r>
              <a:rPr lang="en">
                <a:solidFill>
                  <a:schemeClr val="dk1"/>
                </a:solidFill>
              </a:rPr>
              <a:t> interface implementation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method</a:t>
            </a:r>
            <a:r>
              <a:rPr lang="en">
                <a:solidFill>
                  <a:schemeClr val="dk1"/>
                </a:solidFill>
              </a:rPr>
              <a:t>: (string) the method the form is submitting (</a:t>
            </a: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get</a:t>
            </a:r>
            <a:r>
              <a:rPr lang="en">
                <a:solidFill>
                  <a:schemeClr val="dk1"/>
                </a:solidFill>
              </a:rPr>
              <a:t> or </a:t>
            </a: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post</a:t>
            </a:r>
            <a:r>
              <a:rPr lang="en">
                <a:solidFill>
                  <a:schemeClr val="dk1"/>
                </a:solidFill>
              </a:rPr>
              <a:t>)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action</a:t>
            </a:r>
            <a:r>
              <a:rPr lang="en">
                <a:solidFill>
                  <a:schemeClr val="dk1"/>
                </a:solidFill>
              </a:rPr>
              <a:t>: a reference to the action passed to the form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83" name="Google Shape;183;p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0"/>
          <p:cNvSpPr txBox="1"/>
          <p:nvPr>
            <p:ph type="title"/>
          </p:nvPr>
        </p:nvSpPr>
        <p:spPr>
          <a:xfrm>
            <a:off x="265500" y="1370325"/>
            <a:ext cx="4045200" cy="76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Consolas"/>
                <a:ea typeface="Consolas"/>
                <a:cs typeface="Consolas"/>
                <a:sym typeface="Consolas"/>
              </a:rPr>
              <a:t>useFormStatus</a:t>
            </a:r>
            <a:endParaRPr sz="32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89" name="Google Shape;189;p30"/>
          <p:cNvSpPr txBox="1"/>
          <p:nvPr>
            <p:ph idx="2" type="body"/>
          </p:nvPr>
        </p:nvSpPr>
        <p:spPr>
          <a:xfrm>
            <a:off x="4641475" y="724200"/>
            <a:ext cx="4413900" cy="36951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SubmitButton = () =&gt; {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{ pending } = useFormStatus();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(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button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type=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"submit"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disabled=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{pending}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{pending ? "Loading..." : "Submit"}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&lt;/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button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};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export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default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Counter = () =&gt; {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[state, action] = useActionState(increment, </a:t>
            </a:r>
            <a:r>
              <a:rPr lang="en" sz="1100">
                <a:solidFill>
                  <a:srgbClr val="D36363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(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form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action=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{action}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{/* ... */}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SubmitButton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/&gt;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&lt;/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form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};</a:t>
            </a:r>
            <a:endParaRPr sz="11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3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30"/>
          <p:cNvSpPr txBox="1"/>
          <p:nvPr>
            <p:ph idx="1" type="subTitle"/>
          </p:nvPr>
        </p:nvSpPr>
        <p:spPr>
          <a:xfrm>
            <a:off x="265500" y="2136525"/>
            <a:ext cx="4045200" cy="175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Access form status information.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Must be called from a </a:t>
            </a:r>
            <a:r>
              <a:rPr b="1" lang="en" sz="1800">
                <a:solidFill>
                  <a:schemeClr val="dk1"/>
                </a:solidFill>
              </a:rPr>
              <a:t>child</a:t>
            </a:r>
            <a:r>
              <a:rPr lang="en" sz="1800">
                <a:solidFill>
                  <a:schemeClr val="dk1"/>
                </a:solidFill>
              </a:rPr>
              <a:t> component of the form.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1"/>
          <p:cNvSpPr txBox="1"/>
          <p:nvPr>
            <p:ph type="title"/>
          </p:nvPr>
        </p:nvSpPr>
        <p:spPr>
          <a:xfrm>
            <a:off x="311700" y="445025"/>
            <a:ext cx="8520600" cy="71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20"/>
              <a:t>New hook: </a:t>
            </a:r>
            <a:r>
              <a:rPr lang="en" sz="3620">
                <a:latin typeface="Consolas"/>
                <a:ea typeface="Consolas"/>
                <a:cs typeface="Consolas"/>
                <a:sym typeface="Consolas"/>
              </a:rPr>
              <a:t>useOptimistic</a:t>
            </a:r>
            <a:endParaRPr sz="362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97" name="Google Shape;197;p31"/>
          <p:cNvSpPr txBox="1"/>
          <p:nvPr>
            <p:ph idx="1" type="body"/>
          </p:nvPr>
        </p:nvSpPr>
        <p:spPr>
          <a:xfrm>
            <a:off x="311700" y="1342675"/>
            <a:ext cx="8520600" cy="322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useOptimistic(state, updateFn)</a:t>
            </a:r>
            <a:endParaRPr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state</a:t>
            </a:r>
            <a:r>
              <a:rPr lang="en">
                <a:solidFill>
                  <a:schemeClr val="dk1"/>
                </a:solidFill>
              </a:rPr>
              <a:t>: the value to be returned initially and when no action is pending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updateFn(currentState, optimisticValue)</a:t>
            </a:r>
            <a:r>
              <a:rPr lang="en">
                <a:solidFill>
                  <a:schemeClr val="dk1"/>
                </a:solidFill>
              </a:rPr>
              <a:t>: a </a:t>
            </a:r>
            <a:r>
              <a:rPr b="1" lang="en">
                <a:solidFill>
                  <a:schemeClr val="dk1"/>
                </a:solidFill>
              </a:rPr>
              <a:t>pure</a:t>
            </a:r>
            <a:r>
              <a:rPr lang="en">
                <a:solidFill>
                  <a:schemeClr val="dk1"/>
                </a:solidFill>
              </a:rPr>
              <a:t> function that returns the resulting optimistic state, based on the current state and the optimistic value passed to </a:t>
            </a:r>
            <a:r>
              <a:rPr b="1"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addOptimistic</a:t>
            </a:r>
            <a:r>
              <a:rPr lang="en">
                <a:solidFill>
                  <a:schemeClr val="dk1"/>
                </a:solidFill>
              </a:rPr>
              <a:t> function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Returns an array of two values: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The optimistic state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addOptimistic(optimisticValue)</a:t>
            </a:r>
            <a:r>
              <a:rPr lang="en">
                <a:solidFill>
                  <a:schemeClr val="dk1"/>
                </a:solidFill>
              </a:rPr>
              <a:t>: a function that is called with the new optimistic value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98" name="Google Shape;198;p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title"/>
          </p:nvPr>
        </p:nvSpPr>
        <p:spPr>
          <a:xfrm>
            <a:off x="311700" y="445025"/>
            <a:ext cx="8520600" cy="71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20"/>
              <a:t>Agenda</a:t>
            </a:r>
            <a:endParaRPr sz="3620"/>
          </a:p>
        </p:txBody>
      </p:sp>
      <p:sp>
        <p:nvSpPr>
          <p:cNvPr id="67" name="Google Shape;67;p14"/>
          <p:cNvSpPr txBox="1"/>
          <p:nvPr>
            <p:ph idx="1" type="body"/>
          </p:nvPr>
        </p:nvSpPr>
        <p:spPr>
          <a:xfrm>
            <a:off x="311700" y="1342675"/>
            <a:ext cx="8520600" cy="322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Introduction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Server Components and Function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Actions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New hooks and APIs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Breaking changes and deprecations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Conclusion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Q&amp;A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68" name="Google Shape;68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2"/>
          <p:cNvSpPr txBox="1"/>
          <p:nvPr>
            <p:ph type="title"/>
          </p:nvPr>
        </p:nvSpPr>
        <p:spPr>
          <a:xfrm>
            <a:off x="265500" y="1598925"/>
            <a:ext cx="4045200" cy="76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Consolas"/>
                <a:ea typeface="Consolas"/>
                <a:cs typeface="Consolas"/>
                <a:sym typeface="Consolas"/>
              </a:rPr>
              <a:t>useOptimistic</a:t>
            </a:r>
            <a:endParaRPr sz="32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04" name="Google Shape;204;p32"/>
          <p:cNvSpPr txBox="1"/>
          <p:nvPr>
            <p:ph idx="2" type="body"/>
          </p:nvPr>
        </p:nvSpPr>
        <p:spPr>
          <a:xfrm>
            <a:off x="4654100" y="724200"/>
            <a:ext cx="4407900" cy="36951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rmAutofit fontScale="700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export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default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OptimisticForm = () =&gt; {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[items, setItems] = useState([]);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[optState, addOptimistic] = useOptimistic(items, (prev, optValue) =&gt; {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[...prev, optValue];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});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storeItem = useCallback(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async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(formData) =&gt; {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newItem = { label: formData.get(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"itemLabel"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) };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addOptimistic(newItem); </a:t>
            </a:r>
            <a:r>
              <a:rPr lang="en" sz="1100">
                <a:solidFill>
                  <a:srgbClr val="888888"/>
                </a:solidFill>
                <a:latin typeface="Consolas"/>
                <a:ea typeface="Consolas"/>
                <a:cs typeface="Consolas"/>
                <a:sym typeface="Consolas"/>
              </a:rPr>
              <a:t>// Update optimistic value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await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db.save(newItem);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setItems((prev) =&gt; [...prev, newItem]); </a:t>
            </a:r>
            <a:r>
              <a:rPr lang="en" sz="1100">
                <a:solidFill>
                  <a:srgbClr val="888888"/>
                </a:solidFill>
                <a:latin typeface="Consolas"/>
                <a:ea typeface="Consolas"/>
                <a:cs typeface="Consolas"/>
                <a:sym typeface="Consolas"/>
              </a:rPr>
              <a:t>// Set state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},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[setItems, addOptimistic]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(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div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ul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  {optState.map((item, index) =&gt; (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Item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key=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{index}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{...item} /&gt;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  ))}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&lt;/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ul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form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action=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{storeItem}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{/* ... */}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&lt;/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form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&lt;/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div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};</a:t>
            </a:r>
            <a:endParaRPr/>
          </a:p>
        </p:txBody>
      </p:sp>
      <p:sp>
        <p:nvSpPr>
          <p:cNvPr id="205" name="Google Shape;205;p3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32"/>
          <p:cNvSpPr txBox="1"/>
          <p:nvPr>
            <p:ph idx="1" type="subTitle"/>
          </p:nvPr>
        </p:nvSpPr>
        <p:spPr>
          <a:xfrm>
            <a:off x="265500" y="2365125"/>
            <a:ext cx="4045200" cy="105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Optimistically show the final state, while the async process is working.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3"/>
          <p:cNvSpPr txBox="1"/>
          <p:nvPr>
            <p:ph type="title"/>
          </p:nvPr>
        </p:nvSpPr>
        <p:spPr>
          <a:xfrm>
            <a:off x="265500" y="1098800"/>
            <a:ext cx="4045200" cy="76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New API: </a:t>
            </a:r>
            <a:r>
              <a:rPr lang="en" sz="3200">
                <a:latin typeface="Consolas"/>
                <a:ea typeface="Consolas"/>
                <a:cs typeface="Consolas"/>
                <a:sym typeface="Consolas"/>
              </a:rPr>
              <a:t>use</a:t>
            </a:r>
            <a:endParaRPr sz="3200"/>
          </a:p>
        </p:txBody>
      </p:sp>
      <p:sp>
        <p:nvSpPr>
          <p:cNvPr id="212" name="Google Shape;212;p33"/>
          <p:cNvSpPr txBox="1"/>
          <p:nvPr>
            <p:ph idx="2" type="body"/>
          </p:nvPr>
        </p:nvSpPr>
        <p:spPr>
          <a:xfrm>
            <a:off x="4939500" y="724200"/>
            <a:ext cx="3994500" cy="36951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Data = ({ customData }) =&gt; {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(customData)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div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{customData}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&lt;/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div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data = use(getData);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div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{data}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&lt;/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div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};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Page = () =&gt; {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(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Suspense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fallback=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&lt;div&gt;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Loading...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&lt;/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div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}&gt;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Data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/&gt;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&lt;/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Suspense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};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3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33"/>
          <p:cNvSpPr txBox="1"/>
          <p:nvPr>
            <p:ph idx="1" type="subTitle"/>
          </p:nvPr>
        </p:nvSpPr>
        <p:spPr>
          <a:xfrm>
            <a:off x="265500" y="1865000"/>
            <a:ext cx="4045200" cy="175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Read async resources (promise, context) and suspend until resource is resolved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Can be used conditionally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4"/>
          <p:cNvSpPr txBox="1"/>
          <p:nvPr>
            <p:ph type="title"/>
          </p:nvPr>
        </p:nvSpPr>
        <p:spPr>
          <a:xfrm>
            <a:off x="265500" y="1294050"/>
            <a:ext cx="4045200" cy="12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Consolas"/>
                <a:ea typeface="Consolas"/>
                <a:cs typeface="Consolas"/>
                <a:sym typeface="Consolas"/>
              </a:rPr>
              <a:t>Context</a:t>
            </a:r>
            <a:r>
              <a:rPr lang="en" sz="3200"/>
              <a:t> as a provider</a:t>
            </a:r>
            <a:endParaRPr sz="3200"/>
          </a:p>
        </p:txBody>
      </p:sp>
      <p:sp>
        <p:nvSpPr>
          <p:cNvPr id="220" name="Google Shape;220;p34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MyContext = createContext(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export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default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function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FFFAA"/>
                </a:solidFill>
                <a:latin typeface="Consolas"/>
                <a:ea typeface="Consolas"/>
                <a:cs typeface="Consolas"/>
                <a:sym typeface="Consolas"/>
              </a:rPr>
              <a:t>App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() {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(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62C8F3"/>
                </a:solidFill>
                <a:highlight>
                  <a:schemeClr val="lt1"/>
                </a:highlight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highlight>
                  <a:schemeClr val="lt1"/>
                </a:highlight>
                <a:latin typeface="Consolas"/>
                <a:ea typeface="Consolas"/>
                <a:cs typeface="Consolas"/>
                <a:sym typeface="Consolas"/>
              </a:rPr>
              <a:t>MyContext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value=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"foo"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Consumer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/&gt;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62C8F3"/>
                </a:solidFill>
                <a:highlight>
                  <a:schemeClr val="lt1"/>
                </a:highlight>
                <a:latin typeface="Consolas"/>
                <a:ea typeface="Consolas"/>
                <a:cs typeface="Consolas"/>
                <a:sym typeface="Consolas"/>
              </a:rPr>
              <a:t>&lt;/</a:t>
            </a:r>
            <a:r>
              <a:rPr b="1" lang="en" sz="1100">
                <a:solidFill>
                  <a:srgbClr val="62C8F3"/>
                </a:solidFill>
                <a:highlight>
                  <a:schemeClr val="lt1"/>
                </a:highlight>
                <a:latin typeface="Consolas"/>
                <a:ea typeface="Consolas"/>
                <a:cs typeface="Consolas"/>
                <a:sym typeface="Consolas"/>
              </a:rPr>
              <a:t>MyContext</a:t>
            </a:r>
            <a:r>
              <a:rPr lang="en" sz="1100">
                <a:solidFill>
                  <a:srgbClr val="62C8F3"/>
                </a:solidFill>
                <a:highlight>
                  <a:schemeClr val="lt1"/>
                </a:highlight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1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100">
              <a:solidFill>
                <a:srgbClr val="FCC28C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1" name="Google Shape;221;p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34"/>
          <p:cNvSpPr txBox="1"/>
          <p:nvPr>
            <p:ph idx="1" type="subTitle"/>
          </p:nvPr>
        </p:nvSpPr>
        <p:spPr>
          <a:xfrm>
            <a:off x="265500" y="2571750"/>
            <a:ext cx="4045200" cy="155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No need for </a:t>
            </a:r>
            <a:r>
              <a:rPr lang="en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&lt;MyContext</a:t>
            </a:r>
            <a:r>
              <a:rPr b="1" lang="en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.Provider</a:t>
            </a:r>
            <a:r>
              <a:rPr lang="en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/&gt;</a:t>
            </a:r>
            <a:endParaRPr sz="18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❌ </a:t>
            </a:r>
            <a:r>
              <a:rPr lang="en" sz="1800">
                <a:solidFill>
                  <a:schemeClr val="dk1"/>
                </a:solidFill>
              </a:rPr>
              <a:t>to be deprecated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5"/>
          <p:cNvSpPr txBox="1"/>
          <p:nvPr>
            <p:ph type="title"/>
          </p:nvPr>
        </p:nvSpPr>
        <p:spPr>
          <a:xfrm>
            <a:off x="265500" y="1401150"/>
            <a:ext cx="4045200" cy="69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Consolas"/>
                <a:ea typeface="Consolas"/>
                <a:cs typeface="Consolas"/>
                <a:sym typeface="Consolas"/>
              </a:rPr>
              <a:t>ref</a:t>
            </a:r>
            <a:r>
              <a:rPr lang="en" sz="3200"/>
              <a:t> as a prop</a:t>
            </a:r>
            <a:endParaRPr sz="3200"/>
          </a:p>
        </p:txBody>
      </p:sp>
      <p:sp>
        <p:nvSpPr>
          <p:cNvPr id="228" name="Google Shape;228;p35"/>
          <p:cNvSpPr txBox="1"/>
          <p:nvPr>
            <p:ph idx="2" type="body"/>
          </p:nvPr>
        </p:nvSpPr>
        <p:spPr>
          <a:xfrm>
            <a:off x="4939500" y="724200"/>
            <a:ext cx="39738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OldRef = forwardRef(({ onClick }, ref) =&gt; {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(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button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onClick=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{onClick}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ref=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{ref}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Click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&lt;/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button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});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NewRef = ({ onClick, </a:t>
            </a:r>
            <a:r>
              <a:rPr lang="en" sz="1100">
                <a:solidFill>
                  <a:srgbClr val="FFFFFF"/>
                </a:solidFill>
                <a:highlight>
                  <a:schemeClr val="lt1"/>
                </a:highlight>
                <a:latin typeface="Consolas"/>
                <a:ea typeface="Consolas"/>
                <a:cs typeface="Consolas"/>
                <a:sym typeface="Consolas"/>
              </a:rPr>
              <a:t>ref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}) =&gt; {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(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button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onClick=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{onClick}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ref=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{ref}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Click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&lt;/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button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};</a:t>
            </a:r>
            <a:endParaRPr sz="1100">
              <a:solidFill>
                <a:srgbClr val="434F5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434F5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100">
              <a:solidFill>
                <a:srgbClr val="00979D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9" name="Google Shape;229;p3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35"/>
          <p:cNvSpPr txBox="1"/>
          <p:nvPr>
            <p:ph idx="1" type="subTitle"/>
          </p:nvPr>
        </p:nvSpPr>
        <p:spPr>
          <a:xfrm>
            <a:off x="265500" y="2097750"/>
            <a:ext cx="4045200" cy="191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No need to</a:t>
            </a:r>
            <a:r>
              <a:rPr lang="en" sz="1800">
                <a:solidFill>
                  <a:schemeClr val="dk1"/>
                </a:solidFill>
              </a:rPr>
              <a:t> </a:t>
            </a:r>
            <a:r>
              <a:rPr lang="en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forwardRef()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❌ to be deprecated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❌ </a:t>
            </a:r>
            <a:r>
              <a:rPr lang="en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element.ref</a:t>
            </a:r>
            <a:r>
              <a:rPr lang="en" sz="1800">
                <a:solidFill>
                  <a:schemeClr val="dk1"/>
                </a:solidFill>
              </a:rPr>
              <a:t> doesn’t work, use </a:t>
            </a:r>
            <a:r>
              <a:rPr lang="en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element.props.ref</a:t>
            </a:r>
            <a:endParaRPr sz="18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6"/>
          <p:cNvSpPr txBox="1"/>
          <p:nvPr>
            <p:ph type="title"/>
          </p:nvPr>
        </p:nvSpPr>
        <p:spPr>
          <a:xfrm>
            <a:off x="311700" y="445025"/>
            <a:ext cx="8520600" cy="71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20"/>
              <a:t>Breaking changes - Deprecations</a:t>
            </a:r>
            <a:endParaRPr sz="3620"/>
          </a:p>
        </p:txBody>
      </p:sp>
      <p:sp>
        <p:nvSpPr>
          <p:cNvPr id="236" name="Google Shape;236;p36"/>
          <p:cNvSpPr txBox="1"/>
          <p:nvPr>
            <p:ph idx="1" type="body"/>
          </p:nvPr>
        </p:nvSpPr>
        <p:spPr>
          <a:xfrm>
            <a:off x="311700" y="1342675"/>
            <a:ext cx="8520600" cy="345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Create React App → use a framework (Next.js, React Router, Expo etc)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element.ref</a:t>
            </a:r>
            <a:r>
              <a:rPr lang="en">
                <a:solidFill>
                  <a:schemeClr val="dk1"/>
                </a:solidFill>
              </a:rPr>
              <a:t> → use </a:t>
            </a: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element.props.ref</a:t>
            </a:r>
            <a:r>
              <a:rPr lang="en">
                <a:solidFill>
                  <a:schemeClr val="dk1"/>
                </a:solidFill>
              </a:rPr>
              <a:t> (because React 19 supports ref as a prop now)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propTypes</a:t>
            </a:r>
            <a:r>
              <a:rPr lang="en">
                <a:solidFill>
                  <a:schemeClr val="dk1"/>
                </a:solidFill>
              </a:rPr>
              <a:t> → use Typescript or something similar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defaultProps</a:t>
            </a:r>
            <a:r>
              <a:rPr lang="en">
                <a:solidFill>
                  <a:schemeClr val="dk1"/>
                </a:solidFill>
              </a:rPr>
              <a:t> → use ES6 default params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string refs (Class components only) → use ref callbacks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react-dom/test-utils</a:t>
            </a:r>
            <a:r>
              <a:rPr lang="en">
                <a:solidFill>
                  <a:schemeClr val="dk1"/>
                </a:solidFill>
              </a:rPr>
              <a:t> → import </a:t>
            </a: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act</a:t>
            </a:r>
            <a:r>
              <a:rPr lang="en">
                <a:solidFill>
                  <a:schemeClr val="dk1"/>
                </a:solidFill>
              </a:rPr>
              <a:t> from </a:t>
            </a: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react</a:t>
            </a:r>
            <a:r>
              <a:rPr lang="en">
                <a:solidFill>
                  <a:schemeClr val="dk1"/>
                </a:solidFill>
              </a:rPr>
              <a:t> package, all other utils have been removed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500">
                <a:solidFill>
                  <a:schemeClr val="dk1"/>
                </a:solidFill>
              </a:rPr>
              <a:t>More details here: [</a:t>
            </a:r>
            <a:r>
              <a:rPr lang="en" sz="1500" u="sng">
                <a:solidFill>
                  <a:schemeClr val="hlink"/>
                </a:solidFill>
                <a:hlinkClick r:id="rId3"/>
              </a:rPr>
              <a:t>https://react.dev/blog/2024/04/25/react-19-upgrade-guide#breaking-changes</a:t>
            </a:r>
            <a:r>
              <a:rPr lang="en" sz="1500">
                <a:solidFill>
                  <a:schemeClr val="dk1"/>
                </a:solidFill>
              </a:rPr>
              <a:t>]</a:t>
            </a:r>
            <a:endParaRPr sz="1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37" name="Google Shape;237;p3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7"/>
          <p:cNvSpPr txBox="1"/>
          <p:nvPr>
            <p:ph type="title"/>
          </p:nvPr>
        </p:nvSpPr>
        <p:spPr>
          <a:xfrm>
            <a:off x="311700" y="445025"/>
            <a:ext cx="8520600" cy="71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20"/>
              <a:t>Bonus: React Compiler Beta Release</a:t>
            </a:r>
            <a:endParaRPr sz="3620"/>
          </a:p>
        </p:txBody>
      </p:sp>
      <p:sp>
        <p:nvSpPr>
          <p:cNvPr id="243" name="Google Shape;243;p37"/>
          <p:cNvSpPr txBox="1"/>
          <p:nvPr>
            <p:ph idx="1" type="body"/>
          </p:nvPr>
        </p:nvSpPr>
        <p:spPr>
          <a:xfrm>
            <a:off x="311700" y="1342675"/>
            <a:ext cx="8520600" cy="322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Not</a:t>
            </a:r>
            <a:r>
              <a:rPr lang="en">
                <a:solidFill>
                  <a:schemeClr val="dk1"/>
                </a:solidFill>
              </a:rPr>
              <a:t> a React 19 feature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Build-time only tool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Automatic optimization of your code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No need for manual memoization anymore (</a:t>
            </a: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memo</a:t>
            </a:r>
            <a:r>
              <a:rPr lang="en">
                <a:solidFill>
                  <a:schemeClr val="dk1"/>
                </a:solidFill>
              </a:rPr>
              <a:t>, </a:t>
            </a: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useMemo</a:t>
            </a:r>
            <a:r>
              <a:rPr lang="en">
                <a:solidFill>
                  <a:schemeClr val="dk1"/>
                </a:solidFill>
              </a:rPr>
              <a:t>, </a:t>
            </a: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useCallback</a:t>
            </a:r>
            <a:r>
              <a:rPr lang="en">
                <a:solidFill>
                  <a:schemeClr val="dk1"/>
                </a:solidFill>
              </a:rPr>
              <a:t>)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ESLint plugin available to surface various issues (can be used without the compiler) 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44" name="Google Shape;244;p3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20"/>
              <a:t>Should I u</a:t>
            </a:r>
            <a:r>
              <a:rPr lang="en" sz="3620"/>
              <a:t>pgrade</a:t>
            </a:r>
            <a:r>
              <a:rPr lang="en" sz="3620"/>
              <a:t> </a:t>
            </a:r>
            <a:r>
              <a:rPr lang="en" sz="3620"/>
              <a:t>to </a:t>
            </a:r>
            <a:r>
              <a:rPr lang="en" sz="3620"/>
              <a:t>React 19 now?</a:t>
            </a:r>
            <a:endParaRPr sz="3620"/>
          </a:p>
        </p:txBody>
      </p:sp>
      <p:sp>
        <p:nvSpPr>
          <p:cNvPr id="250" name="Google Shape;250;p3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</a:rPr>
              <a:t>✅ Upgrade if</a:t>
            </a:r>
            <a:endParaRPr sz="20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You already use </a:t>
            </a:r>
            <a:r>
              <a:rPr b="1" lang="en">
                <a:solidFill>
                  <a:schemeClr val="dk1"/>
                </a:solidFill>
              </a:rPr>
              <a:t>modern patterns</a:t>
            </a:r>
            <a:r>
              <a:rPr lang="en">
                <a:solidFill>
                  <a:schemeClr val="dk1"/>
                </a:solidFill>
              </a:rPr>
              <a:t> (functional components, hooks etc)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You have the capacity to do it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You have your app covered with tests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You want to keep up with React evolution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51" name="Google Shape;251;p3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52" name="Google Shape;252;p3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🚫</a:t>
            </a:r>
            <a:r>
              <a:rPr lang="en" sz="2000">
                <a:solidFill>
                  <a:schemeClr val="dk1"/>
                </a:solidFill>
              </a:rPr>
              <a:t> Postpone if</a:t>
            </a:r>
            <a:endParaRPr sz="20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You heavily rely on </a:t>
            </a:r>
            <a:r>
              <a:rPr b="1" lang="en">
                <a:solidFill>
                  <a:schemeClr val="dk1"/>
                </a:solidFill>
              </a:rPr>
              <a:t>deprecated features</a:t>
            </a:r>
            <a:endParaRPr b="1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You heavily rely on </a:t>
            </a:r>
            <a:r>
              <a:rPr b="1" lang="en">
                <a:solidFill>
                  <a:schemeClr val="dk1"/>
                </a:solidFill>
              </a:rPr>
              <a:t>third-party libraries</a:t>
            </a:r>
            <a:r>
              <a:rPr lang="en">
                <a:solidFill>
                  <a:schemeClr val="dk1"/>
                </a:solidFill>
              </a:rPr>
              <a:t> that don’t support React 19 (e.g. Recoil)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You have a </a:t>
            </a:r>
            <a:r>
              <a:rPr b="1" lang="en">
                <a:solidFill>
                  <a:schemeClr val="dk1"/>
                </a:solidFill>
              </a:rPr>
              <a:t>large codebase</a:t>
            </a:r>
            <a:r>
              <a:rPr lang="en">
                <a:solidFill>
                  <a:schemeClr val="dk1"/>
                </a:solidFill>
              </a:rPr>
              <a:t> and relatively small capacity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You don’t have enough tests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9"/>
          <p:cNvSpPr txBox="1"/>
          <p:nvPr>
            <p:ph type="title"/>
          </p:nvPr>
        </p:nvSpPr>
        <p:spPr>
          <a:xfrm>
            <a:off x="311700" y="445025"/>
            <a:ext cx="8520600" cy="71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20"/>
              <a:t>Conclusion</a:t>
            </a:r>
            <a:endParaRPr sz="3620"/>
          </a:p>
        </p:txBody>
      </p:sp>
      <p:sp>
        <p:nvSpPr>
          <p:cNvPr id="258" name="Google Shape;258;p39"/>
          <p:cNvSpPr txBox="1"/>
          <p:nvPr>
            <p:ph idx="1" type="body"/>
          </p:nvPr>
        </p:nvSpPr>
        <p:spPr>
          <a:xfrm>
            <a:off x="311700" y="1342675"/>
            <a:ext cx="8520600" cy="322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Native support for </a:t>
            </a:r>
            <a:r>
              <a:rPr b="1" lang="en">
                <a:solidFill>
                  <a:schemeClr val="dk1"/>
                </a:solidFill>
              </a:rPr>
              <a:t>Server Components</a:t>
            </a: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Actions</a:t>
            </a:r>
            <a:r>
              <a:rPr lang="en">
                <a:solidFill>
                  <a:schemeClr val="dk1"/>
                </a:solidFill>
              </a:rPr>
              <a:t> and </a:t>
            </a:r>
            <a:r>
              <a:rPr b="1" lang="en">
                <a:solidFill>
                  <a:schemeClr val="dk1"/>
                </a:solidFill>
              </a:rPr>
              <a:t>Forms</a:t>
            </a:r>
            <a:r>
              <a:rPr lang="en">
                <a:solidFill>
                  <a:schemeClr val="dk1"/>
                </a:solidFill>
              </a:rPr>
              <a:t> for easier async flows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New hooks (</a:t>
            </a: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useOptimistic</a:t>
            </a:r>
            <a:r>
              <a:rPr lang="en">
                <a:solidFill>
                  <a:schemeClr val="dk1"/>
                </a:solidFill>
              </a:rPr>
              <a:t>, </a:t>
            </a: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useFormStatus</a:t>
            </a:r>
            <a:r>
              <a:rPr lang="en">
                <a:solidFill>
                  <a:schemeClr val="dk1"/>
                </a:solidFill>
              </a:rPr>
              <a:t>, </a:t>
            </a: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useActionState</a:t>
            </a:r>
            <a:r>
              <a:rPr lang="en">
                <a:solidFill>
                  <a:schemeClr val="dk1"/>
                </a:solidFill>
              </a:rPr>
              <a:t> etc)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Breaking changes (</a:t>
            </a: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defaultProps</a:t>
            </a:r>
            <a:r>
              <a:rPr lang="en">
                <a:solidFill>
                  <a:schemeClr val="dk1"/>
                </a:solidFill>
              </a:rPr>
              <a:t>, </a:t>
            </a: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react-dom/test-utils</a:t>
            </a:r>
            <a:r>
              <a:rPr lang="en">
                <a:solidFill>
                  <a:schemeClr val="dk1"/>
                </a:solidFill>
              </a:rPr>
              <a:t> etc)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React Compiler Beta Release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59" name="Google Shape;259;p3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40"/>
          <p:cNvSpPr txBox="1"/>
          <p:nvPr>
            <p:ph type="title"/>
          </p:nvPr>
        </p:nvSpPr>
        <p:spPr>
          <a:xfrm>
            <a:off x="311700" y="445025"/>
            <a:ext cx="8520600" cy="71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20"/>
              <a:t>References</a:t>
            </a:r>
            <a:endParaRPr sz="3620"/>
          </a:p>
        </p:txBody>
      </p:sp>
      <p:sp>
        <p:nvSpPr>
          <p:cNvPr id="265" name="Google Shape;265;p40"/>
          <p:cNvSpPr txBox="1"/>
          <p:nvPr>
            <p:ph idx="1" type="body"/>
          </p:nvPr>
        </p:nvSpPr>
        <p:spPr>
          <a:xfrm>
            <a:off x="311700" y="1342675"/>
            <a:ext cx="8520600" cy="332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React v19 [</a:t>
            </a:r>
            <a:r>
              <a:rPr lang="en" sz="1600" u="sng">
                <a:solidFill>
                  <a:schemeClr val="hlink"/>
                </a:solidFill>
                <a:hlinkClick r:id="rId3"/>
              </a:rPr>
              <a:t>https://react.dev/blog/2024/12/05/react-19</a:t>
            </a:r>
            <a:r>
              <a:rPr lang="en" sz="1600">
                <a:solidFill>
                  <a:schemeClr val="dk1"/>
                </a:solidFill>
              </a:rPr>
              <a:t>]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React 19 Upgrade Guide [</a:t>
            </a:r>
            <a:r>
              <a:rPr lang="en" sz="1600" u="sng">
                <a:solidFill>
                  <a:schemeClr val="hlink"/>
                </a:solidFill>
                <a:hlinkClick r:id="rId4"/>
              </a:rPr>
              <a:t>https://react.dev/blog/2024/04/25/react-19-upgrade-guide</a:t>
            </a:r>
            <a:r>
              <a:rPr lang="en" sz="1600">
                <a:solidFill>
                  <a:schemeClr val="dk1"/>
                </a:solidFill>
              </a:rPr>
              <a:t>]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React 19: New features and Updates [</a:t>
            </a:r>
            <a:r>
              <a:rPr lang="en" sz="1600" u="sng">
                <a:solidFill>
                  <a:schemeClr val="hlink"/>
                </a:solidFill>
                <a:hlinkClick r:id="rId5"/>
              </a:rPr>
              <a:t>https://www.geeksforgeeks.org/react-19-new-features-and-updates/</a:t>
            </a:r>
            <a:r>
              <a:rPr lang="en" sz="1600">
                <a:solidFill>
                  <a:schemeClr val="dk1"/>
                </a:solidFill>
              </a:rPr>
              <a:t>]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Server</a:t>
            </a:r>
            <a:r>
              <a:rPr lang="en" sz="1600">
                <a:solidFill>
                  <a:schemeClr val="dk1"/>
                </a:solidFill>
              </a:rPr>
              <a:t> Functions [</a:t>
            </a:r>
            <a:r>
              <a:rPr lang="en" sz="1600" u="sng">
                <a:solidFill>
                  <a:schemeClr val="hlink"/>
                </a:solidFill>
                <a:hlinkClick r:id="rId6"/>
              </a:rPr>
              <a:t>https://react.dev/reference/rsc/server-functions</a:t>
            </a:r>
            <a:r>
              <a:rPr lang="en" sz="1600">
                <a:solidFill>
                  <a:schemeClr val="dk1"/>
                </a:solidFill>
              </a:rPr>
              <a:t>]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React Compiler Beta Release [</a:t>
            </a:r>
            <a:r>
              <a:rPr lang="en" sz="1600" u="sng">
                <a:solidFill>
                  <a:schemeClr val="hlink"/>
                </a:solidFill>
                <a:hlinkClick r:id="rId7"/>
              </a:rPr>
              <a:t>https://react.dev/blog/2024/10/21/react-compiler-beta-release</a:t>
            </a:r>
            <a:r>
              <a:rPr lang="en" sz="1600">
                <a:solidFill>
                  <a:schemeClr val="dk1"/>
                </a:solidFill>
              </a:rPr>
              <a:t>]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Sunsetting Create React App [</a:t>
            </a:r>
            <a:r>
              <a:rPr lang="en" sz="1600" u="sng">
                <a:solidFill>
                  <a:schemeClr val="hlink"/>
                </a:solidFill>
                <a:hlinkClick r:id="rId8"/>
              </a:rPr>
              <a:t>https://react.dev/blog/2025/02/14/sunsetting-create-react-app</a:t>
            </a:r>
            <a:r>
              <a:rPr lang="en" sz="1600">
                <a:solidFill>
                  <a:schemeClr val="dk1"/>
                </a:solidFill>
              </a:rPr>
              <a:t>]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266" name="Google Shape;266;p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41"/>
          <p:cNvSpPr txBox="1"/>
          <p:nvPr>
            <p:ph type="title"/>
          </p:nvPr>
        </p:nvSpPr>
        <p:spPr>
          <a:xfrm>
            <a:off x="311700" y="1661100"/>
            <a:ext cx="8520600" cy="182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</a:t>
            </a:r>
            <a:endParaRPr/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Q&amp;A</a:t>
            </a:r>
            <a:endParaRPr sz="3000"/>
          </a:p>
        </p:txBody>
      </p:sp>
      <p:sp>
        <p:nvSpPr>
          <p:cNvPr id="272" name="Google Shape;272;p4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>
            <p:ph type="title"/>
          </p:nvPr>
        </p:nvSpPr>
        <p:spPr>
          <a:xfrm>
            <a:off x="311700" y="445025"/>
            <a:ext cx="8520600" cy="71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20"/>
              <a:t>What is this presentation for?</a:t>
            </a:r>
            <a:endParaRPr sz="3620"/>
          </a:p>
        </p:txBody>
      </p:sp>
      <p:sp>
        <p:nvSpPr>
          <p:cNvPr id="74" name="Google Shape;74;p15"/>
          <p:cNvSpPr txBox="1"/>
          <p:nvPr>
            <p:ph idx="1" type="body"/>
          </p:nvPr>
        </p:nvSpPr>
        <p:spPr>
          <a:xfrm>
            <a:off x="311700" y="1342675"/>
            <a:ext cx="8520600" cy="322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A </a:t>
            </a:r>
            <a:r>
              <a:rPr b="1" lang="en">
                <a:solidFill>
                  <a:schemeClr val="dk1"/>
                </a:solidFill>
              </a:rPr>
              <a:t>quick look</a:t>
            </a:r>
            <a:r>
              <a:rPr lang="en">
                <a:solidFill>
                  <a:schemeClr val="dk1"/>
                </a:solidFill>
              </a:rPr>
              <a:t> at the most important concepts introduced in React 19.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A heads-up on breaking changes and upcoming deprecations developers should be aware of.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Examples of how React 19 improves the developer experience and app security.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This is a </a:t>
            </a:r>
            <a:r>
              <a:rPr b="1" lang="en">
                <a:solidFill>
                  <a:schemeClr val="dk1"/>
                </a:solidFill>
              </a:rPr>
              <a:t>high-level</a:t>
            </a:r>
            <a:r>
              <a:rPr lang="en">
                <a:solidFill>
                  <a:schemeClr val="dk1"/>
                </a:solidFill>
              </a:rPr>
              <a:t> overview, </a:t>
            </a:r>
            <a:r>
              <a:rPr b="1" lang="en">
                <a:solidFill>
                  <a:schemeClr val="dk1"/>
                </a:solidFill>
              </a:rPr>
              <a:t>NOT an in-depth</a:t>
            </a:r>
            <a:r>
              <a:rPr lang="en">
                <a:solidFill>
                  <a:schemeClr val="dk1"/>
                </a:solidFill>
              </a:rPr>
              <a:t> feature reference.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75" name="Google Shape;75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/>
          <p:nvPr>
            <p:ph type="title"/>
          </p:nvPr>
        </p:nvSpPr>
        <p:spPr>
          <a:xfrm>
            <a:off x="311700" y="445025"/>
            <a:ext cx="8520600" cy="71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20"/>
              <a:t>Server Components</a:t>
            </a:r>
            <a:endParaRPr sz="3620"/>
          </a:p>
        </p:txBody>
      </p:sp>
      <p:sp>
        <p:nvSpPr>
          <p:cNvPr id="81" name="Google Shape;81;p16"/>
          <p:cNvSpPr txBox="1"/>
          <p:nvPr>
            <p:ph idx="1" type="body"/>
          </p:nvPr>
        </p:nvSpPr>
        <p:spPr>
          <a:xfrm>
            <a:off x="311700" y="1342675"/>
            <a:ext cx="8520600" cy="322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Not a new concept in general but now natively supported in React 19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Components that run </a:t>
            </a:r>
            <a:r>
              <a:rPr b="1" lang="en">
                <a:solidFill>
                  <a:schemeClr val="dk1"/>
                </a:solidFill>
              </a:rPr>
              <a:t>only on the server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They return </a:t>
            </a:r>
            <a:r>
              <a:rPr b="1" lang="en">
                <a:solidFill>
                  <a:schemeClr val="dk1"/>
                </a:solidFill>
              </a:rPr>
              <a:t>plain HTML</a:t>
            </a:r>
            <a:r>
              <a:rPr lang="en">
                <a:solidFill>
                  <a:schemeClr val="dk1"/>
                </a:solidFill>
              </a:rPr>
              <a:t> to the client, that gets integrated into the page.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No interaction</a:t>
            </a:r>
            <a:r>
              <a:rPr lang="en">
                <a:solidFill>
                  <a:schemeClr val="dk1"/>
                </a:solidFill>
              </a:rPr>
              <a:t> can be used inside a Server Component (</a:t>
            </a: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useEffect</a:t>
            </a:r>
            <a:r>
              <a:rPr lang="en">
                <a:solidFill>
                  <a:schemeClr val="dk1"/>
                </a:solidFill>
              </a:rPr>
              <a:t>, </a:t>
            </a: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useState</a:t>
            </a:r>
            <a:r>
              <a:rPr lang="en">
                <a:solidFill>
                  <a:schemeClr val="dk1"/>
                </a:solidFill>
              </a:rPr>
              <a:t>, event handlers like </a:t>
            </a: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onClick</a:t>
            </a:r>
            <a:r>
              <a:rPr lang="en">
                <a:solidFill>
                  <a:schemeClr val="dk1"/>
                </a:solidFill>
              </a:rPr>
              <a:t> etc).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By default, all components are Server Components.</a:t>
            </a:r>
            <a:endParaRPr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Used in environments that support a </a:t>
            </a:r>
            <a:r>
              <a:rPr b="1" lang="en">
                <a:solidFill>
                  <a:schemeClr val="dk1"/>
                </a:solidFill>
              </a:rPr>
              <a:t>full-stack</a:t>
            </a:r>
            <a:r>
              <a:rPr lang="en">
                <a:solidFill>
                  <a:schemeClr val="dk1"/>
                </a:solidFill>
              </a:rPr>
              <a:t> React architecture.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Currently, </a:t>
            </a:r>
            <a:r>
              <a:rPr b="1" lang="en">
                <a:solidFill>
                  <a:schemeClr val="dk1"/>
                </a:solidFill>
              </a:rPr>
              <a:t>Next.js</a:t>
            </a:r>
            <a:r>
              <a:rPr lang="en">
                <a:solidFill>
                  <a:schemeClr val="dk1"/>
                </a:solidFill>
              </a:rPr>
              <a:t> is the most complete implementation of Server Components.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82" name="Google Shape;82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20"/>
              <a:t>Server Components</a:t>
            </a:r>
            <a:endParaRPr sz="3620"/>
          </a:p>
        </p:txBody>
      </p:sp>
      <p:sp>
        <p:nvSpPr>
          <p:cNvPr id="88" name="Google Shape;88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</a:rPr>
              <a:t>👍 Pros</a:t>
            </a:r>
            <a:endParaRPr sz="20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Reduced page load times (small bundle size).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Simplified code without effects synchronizations.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Caching data on the server.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Better SEO (the response HTML contains all the information)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Security (runs only on the server).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>
                <a:solidFill>
                  <a:schemeClr val="dk1"/>
                </a:solidFill>
              </a:rPr>
              <a:t>API-less</a:t>
            </a:r>
            <a:r>
              <a:rPr lang="en">
                <a:solidFill>
                  <a:schemeClr val="dk1"/>
                </a:solidFill>
              </a:rPr>
              <a:t> operations using Server Functions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89" name="Google Shape;8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0" name="Google Shape;90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</a:rPr>
              <a:t>👎 </a:t>
            </a:r>
            <a:r>
              <a:rPr lang="en" sz="2000">
                <a:solidFill>
                  <a:schemeClr val="dk1"/>
                </a:solidFill>
              </a:rPr>
              <a:t>Cons</a:t>
            </a:r>
            <a:endParaRPr sz="20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No interactivity (no </a:t>
            </a: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useEffect</a:t>
            </a:r>
            <a:r>
              <a:rPr lang="en">
                <a:solidFill>
                  <a:schemeClr val="dk1"/>
                </a:solidFill>
              </a:rPr>
              <a:t>, </a:t>
            </a: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useState</a:t>
            </a:r>
            <a:r>
              <a:rPr lang="en">
                <a:solidFill>
                  <a:schemeClr val="dk1"/>
                </a:solidFill>
              </a:rPr>
              <a:t>, </a:t>
            </a: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onClick</a:t>
            </a:r>
            <a:r>
              <a:rPr lang="en">
                <a:solidFill>
                  <a:schemeClr val="dk1"/>
                </a:solidFill>
              </a:rPr>
              <a:t> etc).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No access to </a:t>
            </a: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window</a:t>
            </a:r>
            <a:r>
              <a:rPr lang="en">
                <a:solidFill>
                  <a:schemeClr val="dk1"/>
                </a:solidFill>
              </a:rPr>
              <a:t> object and browser APIs like </a:t>
            </a: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localStorage</a:t>
            </a:r>
            <a:r>
              <a:rPr lang="en">
                <a:solidFill>
                  <a:schemeClr val="dk1"/>
                </a:solidFill>
              </a:rPr>
              <a:t>, </a:t>
            </a: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sessionStorage</a:t>
            </a:r>
            <a:r>
              <a:rPr lang="en">
                <a:solidFill>
                  <a:schemeClr val="dk1"/>
                </a:solidFill>
              </a:rPr>
              <a:t> etc)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/>
          <p:nvPr>
            <p:ph type="title"/>
          </p:nvPr>
        </p:nvSpPr>
        <p:spPr>
          <a:xfrm>
            <a:off x="265500" y="1744675"/>
            <a:ext cx="4045200" cy="76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20"/>
              <a:t>Server Components</a:t>
            </a:r>
            <a:endParaRPr sz="3220"/>
          </a:p>
        </p:txBody>
      </p:sp>
      <p:sp>
        <p:nvSpPr>
          <p:cNvPr id="96" name="Google Shape;96;p18"/>
          <p:cNvSpPr txBox="1"/>
          <p:nvPr>
            <p:ph idx="2" type="body"/>
          </p:nvPr>
        </p:nvSpPr>
        <p:spPr>
          <a:xfrm>
            <a:off x="4952100" y="451800"/>
            <a:ext cx="3837000" cy="423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850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888888"/>
                </a:solidFill>
                <a:highlight>
                  <a:srgbClr val="333333"/>
                </a:highlight>
                <a:latin typeface="Consolas"/>
                <a:ea typeface="Consolas"/>
                <a:cs typeface="Consolas"/>
                <a:sym typeface="Consolas"/>
              </a:rPr>
              <a:t>/</a:t>
            </a:r>
            <a:r>
              <a:rPr lang="en" sz="1100">
                <a:solidFill>
                  <a:srgbClr val="888888"/>
                </a:solidFill>
                <a:latin typeface="Consolas"/>
                <a:ea typeface="Consolas"/>
                <a:cs typeface="Consolas"/>
                <a:sym typeface="Consolas"/>
              </a:rPr>
              <a:t>/ Client component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"use client"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sz="1100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export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default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function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FFFAA"/>
                </a:solidFill>
                <a:latin typeface="Consolas"/>
                <a:ea typeface="Consolas"/>
                <a:cs typeface="Consolas"/>
                <a:sym typeface="Consolas"/>
              </a:rPr>
              <a:t>Data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() {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[data, setData] = useState();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useEffect(() =&gt; {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{ signal, abort } =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new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AbortController();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fetch(url, { signal })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.then((response) =&gt; response.json())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.then(setData);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() =&gt; abort();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}, []);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div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{data}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&lt;/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div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endParaRPr sz="1100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888888"/>
                </a:solidFill>
                <a:latin typeface="Consolas"/>
                <a:ea typeface="Consolas"/>
                <a:cs typeface="Consolas"/>
                <a:sym typeface="Consolas"/>
              </a:rPr>
              <a:t>// Server component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export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default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async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function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FFFAA"/>
                </a:solidFill>
                <a:latin typeface="Consolas"/>
                <a:ea typeface="Consolas"/>
                <a:cs typeface="Consolas"/>
                <a:sym typeface="Consolas"/>
              </a:rPr>
              <a:t>Data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() {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data =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await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fetch(url).then(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(response) =&gt; response.json()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);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div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{data}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&lt;/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div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97" name="Google Shape;97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8" name="Google Shape;98;p18"/>
          <p:cNvSpPr txBox="1"/>
          <p:nvPr>
            <p:ph idx="1" type="subTitle"/>
          </p:nvPr>
        </p:nvSpPr>
        <p:spPr>
          <a:xfrm>
            <a:off x="265500" y="25132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Simplified data fetching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20"/>
              <a:t>New Directives</a:t>
            </a:r>
            <a:endParaRPr sz="3620"/>
          </a:p>
        </p:txBody>
      </p:sp>
      <p:sp>
        <p:nvSpPr>
          <p:cNvPr id="104" name="Google Shape;104;p19"/>
          <p:cNvSpPr txBox="1"/>
          <p:nvPr>
            <p:ph idx="1" type="body"/>
          </p:nvPr>
        </p:nvSpPr>
        <p:spPr>
          <a:xfrm>
            <a:off x="311700" y="1152475"/>
            <a:ext cx="3999900" cy="245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“use server”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Used to define Server Functions.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It </a:t>
            </a:r>
            <a:r>
              <a:rPr b="1" lang="en">
                <a:solidFill>
                  <a:schemeClr val="dk1"/>
                </a:solidFill>
              </a:rPr>
              <a:t>doesn’t</a:t>
            </a:r>
            <a:r>
              <a:rPr lang="en">
                <a:solidFill>
                  <a:schemeClr val="dk1"/>
                </a:solidFill>
              </a:rPr>
              <a:t> define Server Components (all components are Server Components by default).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05" name="Google Shape;105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6" name="Google Shape;106;p19"/>
          <p:cNvSpPr txBox="1"/>
          <p:nvPr>
            <p:ph idx="2" type="body"/>
          </p:nvPr>
        </p:nvSpPr>
        <p:spPr>
          <a:xfrm>
            <a:off x="4832400" y="1152475"/>
            <a:ext cx="3999900" cy="245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“use client”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Declares</a:t>
            </a:r>
            <a:r>
              <a:rPr lang="en">
                <a:solidFill>
                  <a:schemeClr val="dk1"/>
                </a:solidFill>
              </a:rPr>
              <a:t> what code runs on the client.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It should be </a:t>
            </a:r>
            <a:r>
              <a:rPr b="1" lang="en">
                <a:solidFill>
                  <a:schemeClr val="dk1"/>
                </a:solidFill>
              </a:rPr>
              <a:t>at the top of the file</a:t>
            </a:r>
            <a:r>
              <a:rPr lang="en">
                <a:solidFill>
                  <a:schemeClr val="dk1"/>
                </a:solidFill>
              </a:rPr>
              <a:t>, before any imports (only comments are </a:t>
            </a:r>
            <a:r>
              <a:rPr lang="en">
                <a:solidFill>
                  <a:schemeClr val="dk1"/>
                </a:solidFill>
              </a:rPr>
              <a:t>allowed</a:t>
            </a:r>
            <a:r>
              <a:rPr lang="en">
                <a:solidFill>
                  <a:schemeClr val="dk1"/>
                </a:solidFill>
              </a:rPr>
              <a:t> before it).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Use only </a:t>
            </a:r>
            <a:r>
              <a:rPr lang="en">
                <a:solidFill>
                  <a:schemeClr val="dk1"/>
                </a:solidFill>
              </a:rPr>
              <a:t>single or double</a:t>
            </a:r>
            <a:r>
              <a:rPr lang="en">
                <a:solidFill>
                  <a:schemeClr val="dk1"/>
                </a:solidFill>
              </a:rPr>
              <a:t> quotes (no backticks).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07" name="Google Shape;107;p19"/>
          <p:cNvSpPr txBox="1"/>
          <p:nvPr/>
        </p:nvSpPr>
        <p:spPr>
          <a:xfrm>
            <a:off x="311800" y="3763700"/>
            <a:ext cx="8520600" cy="102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👉 A component is </a:t>
            </a:r>
            <a:r>
              <a:rPr lang="en">
                <a:solidFill>
                  <a:schemeClr val="dk1"/>
                </a:solidFill>
              </a:rPr>
              <a:t>considered</a:t>
            </a:r>
            <a:r>
              <a:rPr lang="en">
                <a:solidFill>
                  <a:schemeClr val="dk1"/>
                </a:solidFill>
              </a:rPr>
              <a:t> a Client Component if it is defined in a module with </a:t>
            </a: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“use client”</a:t>
            </a:r>
            <a:r>
              <a:rPr lang="en">
                <a:solidFill>
                  <a:schemeClr val="dk1"/>
                </a:solidFill>
              </a:rPr>
              <a:t>, or is a dependency of such a module (it is imported from a Client Component), otherwise it’s considered a Server Component.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/>
          <p:nvPr>
            <p:ph type="title"/>
          </p:nvPr>
        </p:nvSpPr>
        <p:spPr>
          <a:xfrm>
            <a:off x="311700" y="445025"/>
            <a:ext cx="8520600" cy="71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20"/>
              <a:t>Server Functions</a:t>
            </a:r>
            <a:endParaRPr sz="362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13" name="Google Shape;113;p20"/>
          <p:cNvSpPr txBox="1"/>
          <p:nvPr>
            <p:ph idx="1" type="body"/>
          </p:nvPr>
        </p:nvSpPr>
        <p:spPr>
          <a:xfrm>
            <a:off x="311700" y="1342675"/>
            <a:ext cx="8520600" cy="322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Asynchronous functions defined with the </a:t>
            </a:r>
            <a:r>
              <a:rPr lang="en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“use server”</a:t>
            </a:r>
            <a:r>
              <a:rPr lang="en">
                <a:solidFill>
                  <a:schemeClr val="dk1"/>
                </a:solidFill>
              </a:rPr>
              <a:t> directive.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How do they work?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The framework creates a reference to the Server Function.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The reference is passed to the Client Component that uses it.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When client calls that function, a request is sent to the server with a serialized copy of any arguments passed to it.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If the Server Function returns a value, it’s serialized and sent back to the client.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14" name="Google Shape;114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1"/>
          <p:cNvSpPr txBox="1"/>
          <p:nvPr>
            <p:ph type="title"/>
          </p:nvPr>
        </p:nvSpPr>
        <p:spPr>
          <a:xfrm>
            <a:off x="265500" y="1233175"/>
            <a:ext cx="4045200" cy="133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20"/>
              <a:t>Server Functions</a:t>
            </a:r>
            <a:endParaRPr sz="322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020"/>
              <a:t>How to use them?</a:t>
            </a:r>
            <a:endParaRPr sz="2020"/>
          </a:p>
        </p:txBody>
      </p:sp>
      <p:sp>
        <p:nvSpPr>
          <p:cNvPr id="120" name="Google Shape;120;p21"/>
          <p:cNvSpPr txBox="1"/>
          <p:nvPr>
            <p:ph idx="2" type="body"/>
          </p:nvPr>
        </p:nvSpPr>
        <p:spPr>
          <a:xfrm>
            <a:off x="4952100" y="277850"/>
            <a:ext cx="3977100" cy="441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888888"/>
                </a:solidFill>
                <a:latin typeface="Consolas"/>
                <a:ea typeface="Consolas"/>
                <a:cs typeface="Consolas"/>
                <a:sym typeface="Consolas"/>
              </a:rPr>
              <a:t>// Create in Server Component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export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function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FFFAA"/>
                </a:solidFill>
                <a:latin typeface="Consolas"/>
                <a:ea typeface="Consolas"/>
                <a:cs typeface="Consolas"/>
                <a:sym typeface="Consolas"/>
              </a:rPr>
              <a:t>MyServerComponent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() {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myServerFn =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async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() =&gt; {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"use server"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100">
                <a:solidFill>
                  <a:srgbClr val="888888"/>
                </a:solidFill>
                <a:latin typeface="Consolas"/>
                <a:ea typeface="Consolas"/>
                <a:cs typeface="Consolas"/>
                <a:sym typeface="Consolas"/>
              </a:rPr>
              <a:t>// ...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};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MyClientComponent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callback=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{myServerFn}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/&gt;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100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888888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888888"/>
                </a:solidFill>
                <a:latin typeface="Consolas"/>
                <a:ea typeface="Consolas"/>
                <a:cs typeface="Consolas"/>
                <a:sym typeface="Consolas"/>
              </a:rPr>
              <a:t>// Importing from a Client Component</a:t>
            </a:r>
            <a:endParaRPr sz="1100">
              <a:solidFill>
                <a:srgbClr val="888888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888888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888888"/>
                </a:solidFill>
                <a:latin typeface="Consolas"/>
                <a:ea typeface="Consolas"/>
                <a:cs typeface="Consolas"/>
                <a:sym typeface="Consolas"/>
              </a:rPr>
              <a:t>// file-A.js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"use server"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export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async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function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FFFAA"/>
                </a:solidFill>
                <a:latin typeface="Consolas"/>
                <a:ea typeface="Consolas"/>
                <a:cs typeface="Consolas"/>
                <a:sym typeface="Consolas"/>
              </a:rPr>
              <a:t>myServerFn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() {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888888"/>
                </a:solidFill>
                <a:latin typeface="Consolas"/>
                <a:ea typeface="Consolas"/>
                <a:cs typeface="Consolas"/>
                <a:sym typeface="Consolas"/>
              </a:rPr>
              <a:t>// ...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888888"/>
                </a:solidFill>
                <a:latin typeface="Consolas"/>
                <a:ea typeface="Consolas"/>
                <a:cs typeface="Consolas"/>
                <a:sym typeface="Consolas"/>
              </a:rPr>
              <a:t>// file-B.js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"use client"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import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{ myServerFn }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from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"./file-A"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export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function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FFFFAA"/>
                </a:solidFill>
                <a:latin typeface="Consolas"/>
                <a:ea typeface="Consolas"/>
                <a:cs typeface="Consolas"/>
                <a:sym typeface="Consolas"/>
              </a:rPr>
              <a:t>MyClientComponent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() {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100">
                <a:solidFill>
                  <a:srgbClr val="FCC28C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button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 onClick=</a:t>
            </a:r>
            <a:r>
              <a:rPr lang="en" sz="1100">
                <a:solidFill>
                  <a:srgbClr val="A2FCA2"/>
                </a:solidFill>
                <a:latin typeface="Consolas"/>
                <a:ea typeface="Consolas"/>
                <a:cs typeface="Consolas"/>
                <a:sym typeface="Consolas"/>
              </a:rPr>
              <a:t>{myServerFn}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Click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&lt;/</a:t>
            </a:r>
            <a:r>
              <a:rPr b="1"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button</a:t>
            </a:r>
            <a:r>
              <a:rPr lang="en" sz="1100">
                <a:solidFill>
                  <a:srgbClr val="62C8F3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b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1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2" name="Google Shape;122;p21"/>
          <p:cNvSpPr txBox="1"/>
          <p:nvPr>
            <p:ph idx="1" type="subTitle"/>
          </p:nvPr>
        </p:nvSpPr>
        <p:spPr>
          <a:xfrm>
            <a:off x="265500" y="2298650"/>
            <a:ext cx="4045200" cy="163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Create in Server Component and pass to a Client Component as </a:t>
            </a:r>
            <a:r>
              <a:rPr b="1" lang="en" sz="1600">
                <a:solidFill>
                  <a:schemeClr val="dk1"/>
                </a:solidFill>
              </a:rPr>
              <a:t>prop</a:t>
            </a:r>
            <a:r>
              <a:rPr lang="en" sz="1600">
                <a:solidFill>
                  <a:schemeClr val="dk1"/>
                </a:solidFill>
              </a:rPr>
              <a:t>.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b="1" lang="en" sz="1600">
                <a:solidFill>
                  <a:schemeClr val="dk1"/>
                </a:solidFill>
              </a:rPr>
              <a:t>Import</a:t>
            </a:r>
            <a:r>
              <a:rPr lang="en" sz="1600">
                <a:solidFill>
                  <a:schemeClr val="dk1"/>
                </a:solidFill>
              </a:rPr>
              <a:t> from a Client Component and use it.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