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5143500" cx="9144000"/>
  <p:notesSz cx="6858000" cy="9144000"/>
  <p:embeddedFontLst>
    <p:embeddedFont>
      <p:font typeface="Roboto"/>
      <p:regular r:id="rId39"/>
      <p:bold r:id="rId40"/>
      <p:italic r:id="rId41"/>
      <p:boldItalic r:id="rId42"/>
    </p:embeddedFont>
    <p:embeddedFont>
      <p:font typeface="Roboto Mon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110320-6F97-4D6C-B9DE-C75776ACA9B6}">
  <a:tblStyle styleId="{81110320-6F97-4D6C-B9DE-C75776ACA9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20" Type="http://schemas.openxmlformats.org/officeDocument/2006/relationships/slide" Target="slides/slide14.xml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22" Type="http://schemas.openxmlformats.org/officeDocument/2006/relationships/slide" Target="slides/slide16.xml"/><Relationship Id="rId44" Type="http://schemas.openxmlformats.org/officeDocument/2006/relationships/font" Target="fonts/RobotoMono-bold.fntdata"/><Relationship Id="rId21" Type="http://schemas.openxmlformats.org/officeDocument/2006/relationships/slide" Target="slides/slide15.xml"/><Relationship Id="rId43" Type="http://schemas.openxmlformats.org/officeDocument/2006/relationships/font" Target="fonts/RobotoMono-regular.fntdata"/><Relationship Id="rId24" Type="http://schemas.openxmlformats.org/officeDocument/2006/relationships/slide" Target="slides/slide18.xml"/><Relationship Id="rId46" Type="http://schemas.openxmlformats.org/officeDocument/2006/relationships/font" Target="fonts/RobotoMono-boldItalic.fntdata"/><Relationship Id="rId23" Type="http://schemas.openxmlformats.org/officeDocument/2006/relationships/slide" Target="slides/slide17.xml"/><Relationship Id="rId45" Type="http://schemas.openxmlformats.org/officeDocument/2006/relationships/font" Target="fonts/RobotoMon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oboto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ev.to/jenhsuan/day-32-of-100daysofcode-the-difference-between-csr-ssr-pre-rendering-and-static-ssr-1f49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eb.dev/reduce-javascript-payloads-with-code-splitting/" TargetMode="External"/><Relationship Id="rId3" Type="http://schemas.openxmlformats.org/officeDocument/2006/relationships/hyperlink" Target="https://medium.com/a-layman/how-browser-works-when-rendering-a-web-page-f49c09bec475#3074" TargetMode="External"/><Relationship Id="rId4" Type="http://schemas.openxmlformats.org/officeDocument/2006/relationships/hyperlink" Target="https://medium.com/a-layman/turn-the-next-js-website-to-pwa-with-workbox-part-1-web-app-manifest-and-caching-offline-support-e6d94330b8f2" TargetMode="External"/><Relationship Id="rId5" Type="http://schemas.openxmlformats.org/officeDocument/2006/relationships/hyperlink" Target="https://medium.com/a-layman/explain-images-lazy-loading-with-intersectionobserver-with-react-hooks-in-short-733e05b610dd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ebiny.com/blog/serverless-side-rendering-e1c0924b8da1" TargetMode="Externa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ebiny.com/blog/serverless-side-rendering-e1c0924b8da1" TargetMode="Externa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c01329958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1c01329958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a9036e0d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1a9036e0d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d635143d0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d635143d0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ADD the diagrams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c01329958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1c01329958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1c01329958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1c01329958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1c01329958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1c01329958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d635143d01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d635143d0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https://dev.to/jenhsuan/day-32-of-100daysofcode-the-difference-between-csr-ssr-pre-rendering-and-static-ssr-1f49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ssr vs csr vs ssg vs pre-rendering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1a9036e0d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1a9036e0d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1bd3645b1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1bd3645b1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1bd3645b1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1bd3645b1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17171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TTFB: Time to First Byte - seen as the time between clicking a link and the first bit of content coming in.</a:t>
            </a:r>
            <a:endParaRPr sz="1500">
              <a:solidFill>
                <a:srgbClr val="17171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17171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FCP: First Contentful Paint - the time when requested content (article body, etc) becomes visible.</a:t>
            </a:r>
            <a:endParaRPr sz="1500">
              <a:solidFill>
                <a:srgbClr val="17171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17171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TTI: Time To Interactive - the time at which a page becomes interactive (events wired up, etc).</a:t>
            </a:r>
            <a:endParaRPr sz="1500">
              <a:solidFill>
                <a:srgbClr val="17171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7171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</a:t>
            </a:r>
            <a:endParaRPr sz="1500">
              <a:solidFill>
                <a:srgbClr val="17171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7171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7171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All logic, data fetching, templating and routing are handled on the client rather than the server.</a:t>
            </a:r>
            <a:endParaRPr sz="1500">
              <a:solidFill>
                <a:srgbClr val="17171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50">
                <a:solidFill>
                  <a:srgbClr val="171717"/>
                </a:solidFill>
                <a:latin typeface="Roboto"/>
                <a:ea typeface="Roboto"/>
                <a:cs typeface="Roboto"/>
                <a:sym typeface="Roboto"/>
              </a:rPr>
              <a:t>Ways to improve performance:</a:t>
            </a:r>
            <a:endParaRPr sz="1500">
              <a:solidFill>
                <a:srgbClr val="17171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7171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500"/>
              <a:buFont typeface="Roboto"/>
              <a:buAutoNum type="arabicPeriod"/>
            </a:pPr>
            <a:r>
              <a:rPr lang="en" sz="15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/>
              </a:rPr>
              <a:t>Aggressive code-splitting</a:t>
            </a:r>
            <a:endParaRPr sz="1500" u="sng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500"/>
              <a:buFont typeface="Roboto"/>
              <a:buAutoNum type="arabicPeriod"/>
            </a:pPr>
            <a:r>
              <a:rPr lang="en" sz="1500">
                <a:solidFill>
                  <a:srgbClr val="17171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Pre-rendering</a:t>
            </a:r>
            <a:endParaRPr sz="1500">
              <a:solidFill>
                <a:srgbClr val="17171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500"/>
              <a:buFont typeface="Roboto"/>
              <a:buAutoNum type="arabicPeriod"/>
            </a:pPr>
            <a:r>
              <a:rPr lang="en" sz="1500">
                <a:solidFill>
                  <a:srgbClr val="17171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PRPL pattern</a:t>
            </a:r>
            <a:endParaRPr sz="1500">
              <a:solidFill>
                <a:srgbClr val="17171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500"/>
              <a:buFont typeface="Roboto"/>
              <a:buChar char="●"/>
            </a:pPr>
            <a:r>
              <a:rPr lang="en" sz="15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Preload the late-discovered resources</a:t>
            </a:r>
            <a:endParaRPr sz="1500" u="sng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17171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Render the initial route as soon as possible</a:t>
            </a:r>
            <a:endParaRPr sz="1500">
              <a:solidFill>
                <a:srgbClr val="17171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17171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Pre-cache remaining assets (e.g., </a:t>
            </a:r>
            <a:r>
              <a:rPr lang="en" sz="15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service worker</a:t>
            </a:r>
            <a:r>
              <a:rPr lang="en" sz="1500">
                <a:solidFill>
                  <a:srgbClr val="17171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</a:t>
            </a:r>
            <a:endParaRPr sz="1500">
              <a:solidFill>
                <a:srgbClr val="17171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500"/>
              <a:buFont typeface="Roboto"/>
              <a:buChar char="●"/>
            </a:pPr>
            <a:r>
              <a:rPr lang="en" sz="15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Lazy load other routes and non-critical assets</a:t>
            </a:r>
            <a:endParaRPr sz="1500" u="sng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 u="sng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171717"/>
                </a:solidFill>
                <a:latin typeface="Roboto"/>
                <a:ea typeface="Roboto"/>
                <a:cs typeface="Roboto"/>
                <a:sym typeface="Roboto"/>
              </a:rPr>
              <a:t>There are two types of hydrations.</a:t>
            </a:r>
            <a:endParaRPr b="1" sz="1500">
              <a:solidFill>
                <a:srgbClr val="1717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17171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17171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Destructive hydration: destroy the DOM tree and reload it when rendering on the browser (has </a:t>
            </a:r>
            <a:r>
              <a:rPr lang="en" sz="1200">
                <a:solidFill>
                  <a:srgbClr val="171717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flickering</a:t>
            </a:r>
            <a:r>
              <a:rPr lang="en" sz="1500">
                <a:solidFill>
                  <a:srgbClr val="17171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issue)</a:t>
            </a:r>
            <a:endParaRPr sz="1500">
              <a:solidFill>
                <a:srgbClr val="17171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17171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Non-destructive hydration: instead of destroying, the DOM tree will be leveraged on the client side</a:t>
            </a:r>
            <a:endParaRPr sz="1500">
              <a:solidFill>
                <a:srgbClr val="17171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 u="sng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7171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d635143d0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d635143d0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1bd3645b1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1bd3645b1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1bd3645b1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1bd3645b1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1c01329958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1c01329958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1a9036e0d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1a9036e0d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1c01329958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1c01329958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1a9036e0d2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1a9036e0d2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1bd3645b13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1bd3645b13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1c01329958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1c01329958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1c01329958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1c01329958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1c01329958_0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1c01329958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d635143d0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d635143d0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1c01329958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1c01329958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Hybrid Approaches: </a:t>
            </a:r>
            <a:r>
              <a:rPr lang="en"/>
              <a:t>React Server Components will influence the future of web rendering, allowing developers to split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Server-rendered and client-rendered parts of the app. Server will do the computation heavy, while clien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will focus on the dynamic and interactive parts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Web Assembly: </a:t>
            </a:r>
            <a:r>
              <a:rPr lang="en"/>
              <a:t>Will be needed for computational-heavy tasks such as Games, Simulations, Image/Video processing.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It will enable languages like Go/Rust/C++ to run in a near-native performance in the browser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Edge Rendering: </a:t>
            </a:r>
            <a:r>
              <a:rPr lang="en"/>
              <a:t>Edge Computing will grow in importance as more applications are moving from centralized servers to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      distributed network of servers close to the user. This enable faster load times, better SEO &amp; performance.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     </a:t>
            </a:r>
            <a:r>
              <a:rPr lang="en" u="sng"/>
              <a:t>  Frontend role: </a:t>
            </a:r>
            <a:r>
              <a:rPr lang="en"/>
              <a:t>Optimize for content-caching strategies, assets pre-rendered or delivered from the nearest server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Serverless-Side Rendering: </a:t>
            </a:r>
            <a:r>
              <a:rPr b="1" lang="en" u="sng">
                <a:solidFill>
                  <a:schemeClr val="hlink"/>
                </a:solidFill>
                <a:hlinkClick r:id="rId2"/>
              </a:rPr>
              <a:t>https://www.webiny.com/blog/serverless-side-rendering-e1c0924b8da1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Real-time Rendering: </a:t>
            </a:r>
            <a:r>
              <a:rPr lang="en"/>
              <a:t>Real time applications like chat, gaming, collaborative tools will continue pushing the boundaries of web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rendering.  Technologies like WebSockets and WebRTC enable low-latency, two-way communication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between client and server.</a:t>
            </a:r>
            <a:br>
              <a:rPr lang="en"/>
            </a:b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1a9036e0d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1a9036e0d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Hybrid Approaches: </a:t>
            </a:r>
            <a:r>
              <a:rPr lang="en"/>
              <a:t>React Server Components will </a:t>
            </a:r>
            <a:r>
              <a:rPr lang="en"/>
              <a:t>influence</a:t>
            </a:r>
            <a:r>
              <a:rPr lang="en"/>
              <a:t> the future of web rendering, allowing developers to split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Server-rendered and client-rendered parts of the app. Server will do the computation heavy, while clien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will focus on the dynamic and interactive parts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Web Assembly: </a:t>
            </a:r>
            <a:r>
              <a:rPr lang="en"/>
              <a:t>Will be needed for computational-heavy tasks such as Games, Simulations, Image/Video processing.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It will enable languages like Go/Rust/C++ to run in a near-native performance in the browser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Edge Rendering: </a:t>
            </a:r>
            <a:r>
              <a:rPr lang="en"/>
              <a:t>Edge Computing will grow in importance as more applications are moving from centralized servers to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      distributed network of servers close to the user. This enable faster load times, better SEO &amp; performance.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     </a:t>
            </a:r>
            <a:r>
              <a:rPr lang="en" u="sng"/>
              <a:t>  Frontend role: </a:t>
            </a:r>
            <a:r>
              <a:rPr lang="en"/>
              <a:t>Optimize for content-caching strategies, </a:t>
            </a:r>
            <a:r>
              <a:rPr lang="en"/>
              <a:t>assets</a:t>
            </a:r>
            <a:r>
              <a:rPr lang="en"/>
              <a:t> pre-rendered or delivered from the nearest server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Serverless-Side Rendering: </a:t>
            </a:r>
            <a:r>
              <a:rPr b="1" lang="en" u="sng">
                <a:solidFill>
                  <a:schemeClr val="hlink"/>
                </a:solidFill>
                <a:hlinkClick r:id="rId2"/>
              </a:rPr>
              <a:t>https://www.webiny.com/blog/serverless-side-rendering-e1c0924b8da1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Real-time Rendering: </a:t>
            </a:r>
            <a:r>
              <a:rPr lang="en"/>
              <a:t>Real time applications like chat, gaming, collaborative tools will continue pushing the boundaries of web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rendering.  Technologies </a:t>
            </a:r>
            <a:r>
              <a:rPr lang="en"/>
              <a:t>like WebSockets and WebRTC enable low-latency, two-way communication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between client and server.</a:t>
            </a:r>
            <a:br>
              <a:rPr lang="en"/>
            </a:b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d635143d0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d635143d0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1a9036e0d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1a9036e0d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a9036e0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1a9036e0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Declarative: You simply declare what the UI should look like. You describe a list of items. React manages the how (rendering, updating DOM)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Imperative: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bd3645b1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1bd3645b1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Declarative: You simply declare what the UI should look like. You describe a list of items. React manages the how (rendering, updating DOM)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Imperative: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bd3645b1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1bd3645b1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3175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E0E0E"/>
                </a:solidFill>
              </a:rPr>
              <a:t>Client:</a:t>
            </a:r>
            <a:endParaRPr b="1" sz="1200">
              <a:solidFill>
                <a:srgbClr val="0E0E0E"/>
              </a:solidFill>
            </a:endParaRPr>
          </a:p>
          <a:p>
            <a:pPr indent="-317500" lvl="0" marL="3175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</a:rPr>
              <a:t>The browser downloads HTML, CSS, and JavaScript, then renders the page using JavaScript (React, Vue, etc.).</a:t>
            </a:r>
            <a:endParaRPr sz="1000">
              <a:solidFill>
                <a:srgbClr val="0E0E0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Server: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</a:rPr>
              <a:t>The server generates the complete HTML page and sends it to the client.</a:t>
            </a:r>
            <a:endParaRPr sz="1000">
              <a:solidFill>
                <a:srgbClr val="0E0E0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Hybrid: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</a:rPr>
              <a:t>The initial render happens on the server (SSR), then the client takes over for further interactivity (CSR).</a:t>
            </a:r>
            <a:endParaRPr sz="1000">
              <a:solidFill>
                <a:srgbClr val="0E0E0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bd3645b1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1bd3645b1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bd3645b13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bd3645b13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16.png"/><Relationship Id="rId8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evolution of Web Rendering Architectures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734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Static HTML to Hybrid Architectures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150" y="4269373"/>
            <a:ext cx="590300" cy="5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716250" y="3678975"/>
            <a:ext cx="64449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Evangelia Mitsopoulou, Founder @Evangelia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Thessaloniki, 05.12.24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41539" l="22139" r="70151" t="7691"/>
          <a:stretch/>
        </p:blipFill>
        <p:spPr>
          <a:xfrm>
            <a:off x="730977" y="3973148"/>
            <a:ext cx="642852" cy="136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311700" y="250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Vitals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311700" y="1024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Largest Contentful Paint (LCP)</a:t>
            </a:r>
            <a:r>
              <a:rPr lang="en">
                <a:solidFill>
                  <a:srgbClr val="00FFFF"/>
                </a:solidFill>
              </a:rPr>
              <a:t>: </a:t>
            </a:r>
            <a:r>
              <a:rPr lang="en"/>
              <a:t>The render time of the largest image, text or video visible in the viewport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Interaction to Next Paint (INP): </a:t>
            </a:r>
            <a:r>
              <a:rPr lang="en"/>
              <a:t>Page responsiveness to user interactions by observing the latency of all click, tap and keyboard interactions.</a:t>
            </a:r>
            <a:endParaRPr>
              <a:solidFill>
                <a:srgbClr val="00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Cumulative</a:t>
            </a:r>
            <a:r>
              <a:rPr lang="en">
                <a:solidFill>
                  <a:srgbClr val="00FFFF"/>
                </a:solidFill>
              </a:rPr>
              <a:t> Layout Shift (CLS): </a:t>
            </a:r>
            <a:r>
              <a:rPr lang="en">
                <a:solidFill>
                  <a:srgbClr val="CCCCCC"/>
                </a:solidFill>
              </a:rPr>
              <a:t>Measures visual stability or the number of unexpected layout shifts that occur during user interactions i.e. elements appearing, resizing, or repositioning.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619275" y="1040325"/>
            <a:ext cx="7719600" cy="22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What </a:t>
            </a:r>
            <a:r>
              <a:rPr lang="en" sz="4400">
                <a:solidFill>
                  <a:schemeClr val="accent4"/>
                </a:solidFill>
              </a:rPr>
              <a:t>architectural waves</a:t>
            </a:r>
            <a:r>
              <a:rPr lang="en" sz="4400"/>
              <a:t> have emerged over the time based on the </a:t>
            </a:r>
            <a:r>
              <a:rPr lang="en" sz="4400">
                <a:solidFill>
                  <a:srgbClr val="00FFFF"/>
                </a:solidFill>
              </a:rPr>
              <a:t>key aspects?</a:t>
            </a:r>
            <a:endParaRPr sz="4400">
              <a:solidFill>
                <a:srgbClr val="00FFFF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 rot="5400000">
            <a:off x="282399" y="3709750"/>
            <a:ext cx="580526" cy="123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311700" y="247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Evolution of Web Rendering Architectures</a:t>
            </a:r>
            <a:endParaRPr/>
          </a:p>
        </p:txBody>
      </p:sp>
      <p:cxnSp>
        <p:nvCxnSpPr>
          <p:cNvPr id="159" name="Google Shape;159;p24"/>
          <p:cNvCxnSpPr/>
          <p:nvPr/>
        </p:nvCxnSpPr>
        <p:spPr>
          <a:xfrm>
            <a:off x="578275" y="1294600"/>
            <a:ext cx="12000" cy="33522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24"/>
          <p:cNvCxnSpPr/>
          <p:nvPr/>
        </p:nvCxnSpPr>
        <p:spPr>
          <a:xfrm>
            <a:off x="648594" y="1624216"/>
            <a:ext cx="413100" cy="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1" name="Google Shape;161;p24"/>
          <p:cNvSpPr txBox="1"/>
          <p:nvPr/>
        </p:nvSpPr>
        <p:spPr>
          <a:xfrm>
            <a:off x="1903300" y="1539875"/>
            <a:ext cx="23559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Static Server Content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561626" y="1627025"/>
            <a:ext cx="7428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3F3F3"/>
                </a:solidFill>
              </a:rPr>
              <a:t>1990s</a:t>
            </a:r>
            <a:endParaRPr sz="1300">
              <a:solidFill>
                <a:srgbClr val="F3F3F3"/>
              </a:solidFill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619323" y="2495325"/>
            <a:ext cx="1003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3F3F3"/>
                </a:solidFill>
              </a:rPr>
              <a:t>2000</a:t>
            </a:r>
            <a:r>
              <a:rPr lang="en" sz="1300">
                <a:solidFill>
                  <a:srgbClr val="F3F3F3"/>
                </a:solidFill>
              </a:rPr>
              <a:t>-2010</a:t>
            </a:r>
            <a:endParaRPr sz="1300">
              <a:solidFill>
                <a:srgbClr val="F3F3F3"/>
              </a:solidFill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590673" y="3249150"/>
            <a:ext cx="1003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3F3F3"/>
                </a:solidFill>
              </a:rPr>
              <a:t>2010-2020</a:t>
            </a:r>
            <a:endParaRPr sz="1300">
              <a:solidFill>
                <a:srgbClr val="F3F3F3"/>
              </a:solidFill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609176" y="4091102"/>
            <a:ext cx="7428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2020s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575" y="1540700"/>
            <a:ext cx="259400" cy="1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775" y="2413150"/>
            <a:ext cx="259400" cy="1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775" y="3211225"/>
            <a:ext cx="259400" cy="1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575" y="3990275"/>
            <a:ext cx="259400" cy="12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4"/>
          <p:cNvCxnSpPr/>
          <p:nvPr/>
        </p:nvCxnSpPr>
        <p:spPr>
          <a:xfrm>
            <a:off x="713969" y="2495316"/>
            <a:ext cx="413100" cy="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24"/>
          <p:cNvCxnSpPr/>
          <p:nvPr/>
        </p:nvCxnSpPr>
        <p:spPr>
          <a:xfrm>
            <a:off x="676979" y="3305774"/>
            <a:ext cx="413100" cy="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4"/>
          <p:cNvCxnSpPr/>
          <p:nvPr/>
        </p:nvCxnSpPr>
        <p:spPr>
          <a:xfrm>
            <a:off x="679198" y="4077021"/>
            <a:ext cx="413100" cy="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74" name="Google Shape;174;p24"/>
          <p:cNvSpPr txBox="1"/>
          <p:nvPr/>
        </p:nvSpPr>
        <p:spPr>
          <a:xfrm>
            <a:off x="1853059" y="2281113"/>
            <a:ext cx="33165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Dynamic</a:t>
            </a:r>
            <a:r>
              <a:rPr lang="en" sz="1800">
                <a:solidFill>
                  <a:schemeClr val="lt2"/>
                </a:solidFill>
              </a:rPr>
              <a:t> Server Rendering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1846979" y="3174738"/>
            <a:ext cx="29982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Dynamic Client </a:t>
            </a:r>
            <a:r>
              <a:rPr lang="en" sz="1800">
                <a:solidFill>
                  <a:schemeClr val="lt2"/>
                </a:solidFill>
              </a:rPr>
              <a:t> Rendering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1877266" y="4016700"/>
            <a:ext cx="3738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Hybrid</a:t>
            </a:r>
            <a:r>
              <a:rPr lang="en" sz="1800">
                <a:solidFill>
                  <a:schemeClr val="lt2"/>
                </a:solidFill>
              </a:rPr>
              <a:t> Client &amp; Server Rendering</a:t>
            </a:r>
            <a:endParaRPr sz="1800">
              <a:solidFill>
                <a:schemeClr val="lt2"/>
              </a:solidFill>
            </a:endParaRPr>
          </a:p>
        </p:txBody>
      </p:sp>
      <p:grpSp>
        <p:nvGrpSpPr>
          <p:cNvPr id="177" name="Google Shape;177;p24"/>
          <p:cNvGrpSpPr/>
          <p:nvPr/>
        </p:nvGrpSpPr>
        <p:grpSpPr>
          <a:xfrm>
            <a:off x="4454025" y="1115063"/>
            <a:ext cx="3271799" cy="2606378"/>
            <a:chOff x="4454025" y="1115063"/>
            <a:chExt cx="3271799" cy="2606378"/>
          </a:xfrm>
        </p:grpSpPr>
        <p:pic>
          <p:nvPicPr>
            <p:cNvPr id="178" name="Google Shape;178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69925" y="1115063"/>
              <a:ext cx="2355900" cy="260637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9" name="Google Shape;179;p24"/>
            <p:cNvCxnSpPr/>
            <p:nvPr/>
          </p:nvCxnSpPr>
          <p:spPr>
            <a:xfrm rot="10800000">
              <a:off x="4454025" y="1807500"/>
              <a:ext cx="605400" cy="16200"/>
            </a:xfrm>
            <a:prstGeom prst="straightConnector1">
              <a:avLst/>
            </a:prstGeom>
            <a:noFill/>
            <a:ln cap="flat" cmpd="sng" w="28575">
              <a:solidFill>
                <a:srgbClr val="00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80" name="Google Shape;180;p24"/>
          <p:cNvGrpSpPr/>
          <p:nvPr/>
        </p:nvGrpSpPr>
        <p:grpSpPr>
          <a:xfrm>
            <a:off x="4745550" y="1976078"/>
            <a:ext cx="2888150" cy="2330396"/>
            <a:chOff x="4745550" y="1976078"/>
            <a:chExt cx="2888150" cy="2330396"/>
          </a:xfrm>
        </p:grpSpPr>
        <p:pic>
          <p:nvPicPr>
            <p:cNvPr id="181" name="Google Shape;181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77800" y="1976078"/>
              <a:ext cx="2355900" cy="2330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2" name="Google Shape;182;p24"/>
            <p:cNvCxnSpPr/>
            <p:nvPr/>
          </p:nvCxnSpPr>
          <p:spPr>
            <a:xfrm rot="10800000">
              <a:off x="4745550" y="2571625"/>
              <a:ext cx="498000" cy="339000"/>
            </a:xfrm>
            <a:prstGeom prst="straightConnector1">
              <a:avLst/>
            </a:prstGeom>
            <a:noFill/>
            <a:ln cap="flat" cmpd="sng" w="28575">
              <a:solidFill>
                <a:srgbClr val="00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83" name="Google Shape;183;p24"/>
          <p:cNvGrpSpPr/>
          <p:nvPr/>
        </p:nvGrpSpPr>
        <p:grpSpPr>
          <a:xfrm>
            <a:off x="4858075" y="1878375"/>
            <a:ext cx="2789849" cy="2302350"/>
            <a:chOff x="4669800" y="2124900"/>
            <a:chExt cx="2789849" cy="2302350"/>
          </a:xfrm>
        </p:grpSpPr>
        <p:pic>
          <p:nvPicPr>
            <p:cNvPr id="184" name="Google Shape;184;p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400075" y="2124900"/>
              <a:ext cx="2059573" cy="23023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5" name="Google Shape;185;p24"/>
            <p:cNvCxnSpPr/>
            <p:nvPr/>
          </p:nvCxnSpPr>
          <p:spPr>
            <a:xfrm rot="10800000">
              <a:off x="4669800" y="3581675"/>
              <a:ext cx="638700" cy="119100"/>
            </a:xfrm>
            <a:prstGeom prst="straightConnector1">
              <a:avLst/>
            </a:prstGeom>
            <a:noFill/>
            <a:ln cap="flat" cmpd="sng" w="28575">
              <a:solidFill>
                <a:srgbClr val="00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86" name="Google Shape;186;p24"/>
          <p:cNvGrpSpPr/>
          <p:nvPr/>
        </p:nvGrpSpPr>
        <p:grpSpPr>
          <a:xfrm>
            <a:off x="5311150" y="2281136"/>
            <a:ext cx="2821199" cy="2581925"/>
            <a:chOff x="5430225" y="2207486"/>
            <a:chExt cx="2821199" cy="2581925"/>
          </a:xfrm>
        </p:grpSpPr>
        <p:pic>
          <p:nvPicPr>
            <p:cNvPr id="187" name="Google Shape;187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895524" y="2207486"/>
              <a:ext cx="2355901" cy="25819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8" name="Google Shape;188;p24"/>
            <p:cNvCxnSpPr/>
            <p:nvPr/>
          </p:nvCxnSpPr>
          <p:spPr>
            <a:xfrm flipH="1" rot="10800000">
              <a:off x="5430225" y="4091100"/>
              <a:ext cx="465300" cy="129900"/>
            </a:xfrm>
            <a:prstGeom prst="straightConnector1">
              <a:avLst/>
            </a:prstGeom>
            <a:noFill/>
            <a:ln cap="flat" cmpd="sng" w="28575">
              <a:solidFill>
                <a:srgbClr val="00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311700" y="174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Rendering in 1990s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5"/>
          <p:cNvSpPr/>
          <p:nvPr/>
        </p:nvSpPr>
        <p:spPr>
          <a:xfrm>
            <a:off x="387900" y="864888"/>
            <a:ext cx="7196400" cy="13218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387900" y="3377950"/>
            <a:ext cx="7196400" cy="1442100"/>
          </a:xfrm>
          <a:prstGeom prst="rect">
            <a:avLst/>
          </a:prstGeom>
          <a:solidFill>
            <a:srgbClr val="CF00C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6" name="Google Shape;196;p25"/>
          <p:cNvCxnSpPr/>
          <p:nvPr/>
        </p:nvCxnSpPr>
        <p:spPr>
          <a:xfrm>
            <a:off x="3819225" y="4101150"/>
            <a:ext cx="1028100" cy="1800"/>
          </a:xfrm>
          <a:prstGeom prst="straightConnector1">
            <a:avLst/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25"/>
          <p:cNvCxnSpPr/>
          <p:nvPr/>
        </p:nvCxnSpPr>
        <p:spPr>
          <a:xfrm flipH="1" rot="10800000">
            <a:off x="3455500" y="2230025"/>
            <a:ext cx="3300" cy="1104600"/>
          </a:xfrm>
          <a:prstGeom prst="straightConnector1">
            <a:avLst/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lgDashDot"/>
            <a:round/>
            <a:headEnd len="med" w="med" type="none"/>
            <a:tailEnd len="med" w="med" type="triangle"/>
          </a:ln>
        </p:spPr>
      </p:cxnSp>
      <p:sp>
        <p:nvSpPr>
          <p:cNvPr id="198" name="Google Shape;198;p25"/>
          <p:cNvSpPr txBox="1"/>
          <p:nvPr/>
        </p:nvSpPr>
        <p:spPr>
          <a:xfrm>
            <a:off x="5479050" y="1374625"/>
            <a:ext cx="15210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</a:rPr>
              <a:t>Browser View</a:t>
            </a:r>
            <a:endParaRPr sz="1200">
              <a:solidFill>
                <a:srgbClr val="073763"/>
              </a:solidFill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6653250" y="499375"/>
            <a:ext cx="10281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CLIENT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6534250" y="2980267"/>
            <a:ext cx="10281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SERVER</a:t>
            </a:r>
            <a:endParaRPr sz="1600">
              <a:solidFill>
                <a:schemeClr val="accent2"/>
              </a:solidFill>
            </a:endParaRPr>
          </a:p>
        </p:txBody>
      </p:sp>
      <p:pic>
        <p:nvPicPr>
          <p:cNvPr id="201" name="Google Shape;201;p25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/>
          <p:nvPr/>
        </p:nvSpPr>
        <p:spPr>
          <a:xfrm>
            <a:off x="4431100" y="1103624"/>
            <a:ext cx="822819" cy="844359"/>
          </a:xfrm>
          <a:custGeom>
            <a:rect b="b" l="l" r="r" t="t"/>
            <a:pathLst>
              <a:path extrusionOk="0" h="1723181" w="1723181">
                <a:moveTo>
                  <a:pt x="0" y="0"/>
                </a:moveTo>
                <a:lnTo>
                  <a:pt x="1723181" y="0"/>
                </a:lnTo>
                <a:lnTo>
                  <a:pt x="1723181" y="1723181"/>
                </a:lnTo>
                <a:lnTo>
                  <a:pt x="0" y="1723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25"/>
          <p:cNvSpPr txBox="1"/>
          <p:nvPr/>
        </p:nvSpPr>
        <p:spPr>
          <a:xfrm>
            <a:off x="2940550" y="2722275"/>
            <a:ext cx="17088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STATIC </a:t>
            </a:r>
            <a:r>
              <a:rPr lang="en" sz="1600">
                <a:solidFill>
                  <a:schemeClr val="accent2"/>
                </a:solidFill>
              </a:rPr>
              <a:t>HTML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1787725" y="1262850"/>
            <a:ext cx="18597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</a:rPr>
              <a:t>Source Code (Static HTML)</a:t>
            </a:r>
            <a:endParaRPr sz="1200">
              <a:solidFill>
                <a:srgbClr val="073763"/>
              </a:solidFill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5677824" y="3719500"/>
            <a:ext cx="645668" cy="574585"/>
          </a:xfrm>
          <a:custGeom>
            <a:rect b="b" l="l" r="r" t="t"/>
            <a:pathLst>
              <a:path extrusionOk="0" h="2089401" w="2369424">
                <a:moveTo>
                  <a:pt x="0" y="0"/>
                </a:moveTo>
                <a:lnTo>
                  <a:pt x="2369424" y="0"/>
                </a:lnTo>
                <a:lnTo>
                  <a:pt x="2369424" y="2089401"/>
                </a:lnTo>
                <a:lnTo>
                  <a:pt x="0" y="2089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06" name="Google Shape;206;p25"/>
          <p:cNvCxnSpPr/>
          <p:nvPr/>
        </p:nvCxnSpPr>
        <p:spPr>
          <a:xfrm>
            <a:off x="3647425" y="1510312"/>
            <a:ext cx="597000" cy="19800"/>
          </a:xfrm>
          <a:prstGeom prst="straightConnector1">
            <a:avLst/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Google Shape;207;p25"/>
          <p:cNvSpPr/>
          <p:nvPr/>
        </p:nvSpPr>
        <p:spPr>
          <a:xfrm>
            <a:off x="4505152" y="2641759"/>
            <a:ext cx="461210" cy="525541"/>
          </a:xfrm>
          <a:custGeom>
            <a:rect b="b" l="l" r="r" t="t"/>
            <a:pathLst>
              <a:path extrusionOk="0" h="1338957" w="1024911">
                <a:moveTo>
                  <a:pt x="0" y="0"/>
                </a:moveTo>
                <a:lnTo>
                  <a:pt x="1024911" y="0"/>
                </a:lnTo>
                <a:lnTo>
                  <a:pt x="1024911" y="1338957"/>
                </a:lnTo>
                <a:lnTo>
                  <a:pt x="0" y="1338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25"/>
          <p:cNvSpPr txBox="1"/>
          <p:nvPr/>
        </p:nvSpPr>
        <p:spPr>
          <a:xfrm>
            <a:off x="5544450" y="4294075"/>
            <a:ext cx="11874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File </a:t>
            </a:r>
            <a:r>
              <a:rPr lang="en" sz="1200">
                <a:solidFill>
                  <a:schemeClr val="accent2"/>
                </a:solidFill>
              </a:rPr>
              <a:t> System</a:t>
            </a:r>
            <a:endParaRPr sz="1200">
              <a:solidFill>
                <a:schemeClr val="accent2"/>
              </a:solidFill>
            </a:endParaRPr>
          </a:p>
        </p:txBody>
      </p:sp>
      <p:grpSp>
        <p:nvGrpSpPr>
          <p:cNvPr id="209" name="Google Shape;209;p25"/>
          <p:cNvGrpSpPr/>
          <p:nvPr/>
        </p:nvGrpSpPr>
        <p:grpSpPr>
          <a:xfrm>
            <a:off x="672525" y="3611275"/>
            <a:ext cx="2782981" cy="1042984"/>
            <a:chOff x="672525" y="3611275"/>
            <a:chExt cx="2782981" cy="1042984"/>
          </a:xfrm>
        </p:grpSpPr>
        <p:sp>
          <p:nvSpPr>
            <p:cNvPr id="210" name="Google Shape;210;p25"/>
            <p:cNvSpPr/>
            <p:nvPr/>
          </p:nvSpPr>
          <p:spPr>
            <a:xfrm>
              <a:off x="672525" y="3611275"/>
              <a:ext cx="2782981" cy="1042984"/>
            </a:xfrm>
            <a:custGeom>
              <a:rect b="b" l="l" r="r" t="t"/>
              <a:pathLst>
                <a:path extrusionOk="0" h="697648" w="1309638">
                  <a:moveTo>
                    <a:pt x="0" y="0"/>
                  </a:moveTo>
                  <a:lnTo>
                    <a:pt x="1309638" y="0"/>
                  </a:lnTo>
                  <a:lnTo>
                    <a:pt x="1309638" y="697648"/>
                  </a:lnTo>
                  <a:lnTo>
                    <a:pt x="0" y="6976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chemeClr val="accent2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211" name="Google Shape;211;p25"/>
            <p:cNvSpPr txBox="1"/>
            <p:nvPr/>
          </p:nvSpPr>
          <p:spPr>
            <a:xfrm>
              <a:off x="930325" y="3687475"/>
              <a:ext cx="2363700" cy="8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AutoNum type="arabicPeriod"/>
              </a:pPr>
              <a:r>
                <a:rPr lang="en" sz="1200">
                  <a:solidFill>
                    <a:schemeClr val="accent2"/>
                  </a:solidFill>
                </a:rPr>
                <a:t>Reads html file from file system</a:t>
              </a:r>
              <a:endParaRPr sz="1200">
                <a:solidFill>
                  <a:schemeClr val="accent2"/>
                </a:solidFill>
              </a:endParaRPr>
            </a:p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AutoNum type="arabicPeriod"/>
              </a:pPr>
              <a:r>
                <a:rPr lang="en" sz="1200">
                  <a:solidFill>
                    <a:schemeClr val="accent2"/>
                  </a:solidFill>
                </a:rPr>
                <a:t>Serves source html file to client</a:t>
              </a:r>
              <a:endParaRPr sz="1200">
                <a:solidFill>
                  <a:schemeClr val="accent2"/>
                </a:solidFill>
              </a:endParaRPr>
            </a:p>
          </p:txBody>
        </p:sp>
      </p:grpSp>
      <p:pic>
        <p:nvPicPr>
          <p:cNvPr id="212" name="Google Shape;21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8675" y="1114387"/>
            <a:ext cx="822825" cy="822825"/>
          </a:xfrm>
          <a:prstGeom prst="rect">
            <a:avLst/>
          </a:prstGeom>
          <a:solidFill>
            <a:srgbClr val="00FFFF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311700" y="174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Rendering in </a:t>
            </a:r>
            <a:r>
              <a:rPr lang="en"/>
              <a:t>2000-2010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"/>
          <p:cNvSpPr/>
          <p:nvPr/>
        </p:nvSpPr>
        <p:spPr>
          <a:xfrm>
            <a:off x="387900" y="864902"/>
            <a:ext cx="7196400" cy="14961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387900" y="3377950"/>
            <a:ext cx="7196400" cy="1442100"/>
          </a:xfrm>
          <a:prstGeom prst="rect">
            <a:avLst/>
          </a:prstGeom>
          <a:solidFill>
            <a:srgbClr val="CF00C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0" name="Google Shape;220;p26"/>
          <p:cNvCxnSpPr/>
          <p:nvPr/>
        </p:nvCxnSpPr>
        <p:spPr>
          <a:xfrm>
            <a:off x="2836488" y="4056863"/>
            <a:ext cx="1028100" cy="1800"/>
          </a:xfrm>
          <a:prstGeom prst="straightConnector1">
            <a:avLst/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26"/>
          <p:cNvCxnSpPr/>
          <p:nvPr/>
        </p:nvCxnSpPr>
        <p:spPr>
          <a:xfrm flipH="1" rot="10800000">
            <a:off x="3455500" y="2230025"/>
            <a:ext cx="3300" cy="1104600"/>
          </a:xfrm>
          <a:prstGeom prst="straightConnector1">
            <a:avLst/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lgDashDot"/>
            <a:round/>
            <a:headEnd len="med" w="med" type="none"/>
            <a:tailEnd len="med" w="med" type="triangle"/>
          </a:ln>
        </p:spPr>
      </p:cxnSp>
      <p:sp>
        <p:nvSpPr>
          <p:cNvPr id="222" name="Google Shape;222;p26"/>
          <p:cNvSpPr txBox="1"/>
          <p:nvPr/>
        </p:nvSpPr>
        <p:spPr>
          <a:xfrm>
            <a:off x="6082625" y="1371850"/>
            <a:ext cx="11925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</a:rPr>
              <a:t>Browser View</a:t>
            </a:r>
            <a:endParaRPr sz="1200">
              <a:solidFill>
                <a:srgbClr val="073763"/>
              </a:solidFill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6653250" y="499375"/>
            <a:ext cx="10281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CLIENT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6534250" y="2980267"/>
            <a:ext cx="10281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SERVER</a:t>
            </a:r>
            <a:endParaRPr sz="1600">
              <a:solidFill>
                <a:schemeClr val="accent2"/>
              </a:solidFill>
            </a:endParaRPr>
          </a:p>
        </p:txBody>
      </p:sp>
      <p:pic>
        <p:nvPicPr>
          <p:cNvPr id="225" name="Google Shape;225;p26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/>
          <p:nvPr/>
        </p:nvSpPr>
        <p:spPr>
          <a:xfrm>
            <a:off x="5220175" y="1062924"/>
            <a:ext cx="822819" cy="844359"/>
          </a:xfrm>
          <a:custGeom>
            <a:rect b="b" l="l" r="r" t="t"/>
            <a:pathLst>
              <a:path extrusionOk="0" h="1723181" w="1723181">
                <a:moveTo>
                  <a:pt x="0" y="0"/>
                </a:moveTo>
                <a:lnTo>
                  <a:pt x="1723181" y="0"/>
                </a:lnTo>
                <a:lnTo>
                  <a:pt x="1723181" y="1723181"/>
                </a:lnTo>
                <a:lnTo>
                  <a:pt x="0" y="1723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26"/>
          <p:cNvSpPr txBox="1"/>
          <p:nvPr/>
        </p:nvSpPr>
        <p:spPr>
          <a:xfrm>
            <a:off x="3137200" y="2740575"/>
            <a:ext cx="30723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 HTML with dynamic content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1277500" y="1643075"/>
            <a:ext cx="1859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73763"/>
                </a:solidFill>
              </a:rPr>
              <a:t> HTML </a:t>
            </a:r>
            <a:r>
              <a:rPr b="1" lang="en" sz="1200">
                <a:solidFill>
                  <a:srgbClr val="073763"/>
                </a:solidFill>
              </a:rPr>
              <a:t>Source Code</a:t>
            </a:r>
            <a:br>
              <a:rPr lang="en" sz="1200">
                <a:solidFill>
                  <a:srgbClr val="073763"/>
                </a:solidFill>
              </a:rPr>
            </a:br>
            <a:r>
              <a:rPr lang="en" sz="1100">
                <a:solidFill>
                  <a:srgbClr val="FF00FF"/>
                </a:solidFill>
              </a:rPr>
              <a:t>Placeholders</a:t>
            </a:r>
            <a:r>
              <a:rPr lang="en" sz="1100">
                <a:solidFill>
                  <a:srgbClr val="073763"/>
                </a:solidFill>
              </a:rPr>
              <a:t> have been   replaced by their </a:t>
            </a:r>
            <a:r>
              <a:rPr lang="en" sz="1100">
                <a:solidFill>
                  <a:srgbClr val="FF00FF"/>
                </a:solidFill>
              </a:rPr>
              <a:t>values</a:t>
            </a:r>
            <a:endParaRPr sz="1100">
              <a:solidFill>
                <a:srgbClr val="FF00FF"/>
              </a:solidFill>
            </a:endParaRPr>
          </a:p>
        </p:txBody>
      </p:sp>
      <p:cxnSp>
        <p:nvCxnSpPr>
          <p:cNvPr id="229" name="Google Shape;229;p26"/>
          <p:cNvCxnSpPr/>
          <p:nvPr/>
        </p:nvCxnSpPr>
        <p:spPr>
          <a:xfrm>
            <a:off x="2948175" y="1544650"/>
            <a:ext cx="2016600" cy="24300"/>
          </a:xfrm>
          <a:prstGeom prst="straightConnector1">
            <a:avLst/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0" name="Google Shape;230;p26"/>
          <p:cNvSpPr/>
          <p:nvPr/>
        </p:nvSpPr>
        <p:spPr>
          <a:xfrm>
            <a:off x="2486977" y="2641759"/>
            <a:ext cx="461210" cy="525541"/>
          </a:xfrm>
          <a:custGeom>
            <a:rect b="b" l="l" r="r" t="t"/>
            <a:pathLst>
              <a:path extrusionOk="0" h="1338957" w="1024911">
                <a:moveTo>
                  <a:pt x="0" y="0"/>
                </a:moveTo>
                <a:lnTo>
                  <a:pt x="1024911" y="0"/>
                </a:lnTo>
                <a:lnTo>
                  <a:pt x="1024911" y="1338957"/>
                </a:lnTo>
                <a:lnTo>
                  <a:pt x="0" y="1338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26"/>
          <p:cNvSpPr/>
          <p:nvPr/>
        </p:nvSpPr>
        <p:spPr>
          <a:xfrm>
            <a:off x="4113350" y="3432302"/>
            <a:ext cx="3205339" cy="1233093"/>
          </a:xfrm>
          <a:custGeom>
            <a:rect b="b" l="l" r="r" t="t"/>
            <a:pathLst>
              <a:path extrusionOk="0" h="697648" w="1309638">
                <a:moveTo>
                  <a:pt x="0" y="0"/>
                </a:moveTo>
                <a:lnTo>
                  <a:pt x="1309638" y="0"/>
                </a:lnTo>
                <a:lnTo>
                  <a:pt x="1309638" y="697648"/>
                </a:lnTo>
                <a:lnTo>
                  <a:pt x="0" y="69764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9525">
            <a:solidFill>
              <a:schemeClr val="accent2"/>
            </a:solidFill>
            <a:prstDash val="dash"/>
            <a:miter lim="8000"/>
            <a:headEnd len="sm" w="sm" type="none"/>
            <a:tailEnd len="sm" w="sm" type="none"/>
          </a:ln>
        </p:spPr>
      </p:sp>
      <p:sp>
        <p:nvSpPr>
          <p:cNvPr id="232" name="Google Shape;232;p26"/>
          <p:cNvSpPr txBox="1"/>
          <p:nvPr/>
        </p:nvSpPr>
        <p:spPr>
          <a:xfrm>
            <a:off x="4189625" y="3571125"/>
            <a:ext cx="31614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" sz="1200">
                <a:solidFill>
                  <a:schemeClr val="accent2"/>
                </a:solidFill>
              </a:rPr>
              <a:t>Retrieval of dynamic DB values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" sz="1200">
                <a:solidFill>
                  <a:schemeClr val="accent2"/>
                </a:solidFill>
              </a:rPr>
              <a:t>Further computations of values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" sz="1200">
                <a:solidFill>
                  <a:schemeClr val="accent2"/>
                </a:solidFill>
              </a:rPr>
              <a:t>Placement of computed values as </a:t>
            </a:r>
            <a:endParaRPr sz="12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Variables-placeholders at template-engine</a:t>
            </a:r>
            <a:endParaRPr sz="1200">
              <a:solidFill>
                <a:schemeClr val="accent2"/>
              </a:solidFill>
            </a:endParaRPr>
          </a:p>
        </p:txBody>
      </p:sp>
      <p:grpSp>
        <p:nvGrpSpPr>
          <p:cNvPr id="233" name="Google Shape;233;p26"/>
          <p:cNvGrpSpPr/>
          <p:nvPr/>
        </p:nvGrpSpPr>
        <p:grpSpPr>
          <a:xfrm>
            <a:off x="1588075" y="3707663"/>
            <a:ext cx="923400" cy="872338"/>
            <a:chOff x="5544450" y="3862438"/>
            <a:chExt cx="923400" cy="872338"/>
          </a:xfrm>
        </p:grpSpPr>
        <p:sp>
          <p:nvSpPr>
            <p:cNvPr id="234" name="Google Shape;234;p26"/>
            <p:cNvSpPr txBox="1"/>
            <p:nvPr/>
          </p:nvSpPr>
          <p:spPr>
            <a:xfrm>
              <a:off x="5544450" y="4370275"/>
              <a:ext cx="9234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</a:rPr>
                <a:t>Database</a:t>
              </a:r>
              <a:endParaRPr sz="1200">
                <a:solidFill>
                  <a:schemeClr val="accent2"/>
                </a:solidFill>
              </a:endParaRPr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5660600" y="3862438"/>
              <a:ext cx="460881" cy="473116"/>
            </a:xfrm>
            <a:custGeom>
              <a:rect b="b" l="l" r="r" t="t"/>
              <a:pathLst>
                <a:path extrusionOk="0" h="1467025" w="1463113">
                  <a:moveTo>
                    <a:pt x="0" y="0"/>
                  </a:moveTo>
                  <a:lnTo>
                    <a:pt x="1463113" y="0"/>
                  </a:lnTo>
                  <a:lnTo>
                    <a:pt x="1463113" y="1467025"/>
                  </a:lnTo>
                  <a:lnTo>
                    <a:pt x="0" y="14670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36" name="Google Shape;236;p26"/>
          <p:cNvSpPr txBox="1"/>
          <p:nvPr/>
        </p:nvSpPr>
        <p:spPr>
          <a:xfrm>
            <a:off x="3137200" y="981875"/>
            <a:ext cx="15210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</a:rPr>
              <a:t>Add </a:t>
            </a:r>
            <a:r>
              <a:rPr lang="en" sz="1200">
                <a:solidFill>
                  <a:srgbClr val="073763"/>
                </a:solidFill>
              </a:rPr>
              <a:t>interactivity to</a:t>
            </a:r>
            <a:endParaRPr sz="1200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</a:rPr>
              <a:t>Static HTML</a:t>
            </a:r>
            <a:endParaRPr sz="1200">
              <a:solidFill>
                <a:srgbClr val="073763"/>
              </a:solidFill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3289275" y="1534428"/>
            <a:ext cx="13344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</a:rPr>
              <a:t>jQuery, ES6 Modules</a:t>
            </a:r>
            <a:endParaRPr sz="1200">
              <a:solidFill>
                <a:srgbClr val="073763"/>
              </a:solidFill>
            </a:endParaRPr>
          </a:p>
        </p:txBody>
      </p:sp>
      <p:pic>
        <p:nvPicPr>
          <p:cNvPr id="238" name="Google Shape;23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36700" y="1330874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6"/>
          <p:cNvPicPr preferRelativeResize="0"/>
          <p:nvPr/>
        </p:nvPicPr>
        <p:blipFill rotWithShape="1">
          <a:blip r:embed="rId8">
            <a:alphaModFix/>
          </a:blip>
          <a:srcRect b="19165" l="0" r="0" t="0"/>
          <a:stretch/>
        </p:blipFill>
        <p:spPr>
          <a:xfrm>
            <a:off x="1588075" y="981875"/>
            <a:ext cx="822825" cy="665100"/>
          </a:xfrm>
          <a:prstGeom prst="rect">
            <a:avLst/>
          </a:prstGeom>
          <a:solidFill>
            <a:srgbClr val="00FFFF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/>
          <p:nvPr/>
        </p:nvSpPr>
        <p:spPr>
          <a:xfrm>
            <a:off x="387900" y="864900"/>
            <a:ext cx="7293600" cy="14961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387900" y="3377950"/>
            <a:ext cx="7293600" cy="1442100"/>
          </a:xfrm>
          <a:prstGeom prst="rect">
            <a:avLst/>
          </a:prstGeom>
          <a:solidFill>
            <a:srgbClr val="CF00C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6" name="Google Shape;246;p27"/>
          <p:cNvCxnSpPr/>
          <p:nvPr/>
        </p:nvCxnSpPr>
        <p:spPr>
          <a:xfrm>
            <a:off x="2836488" y="4056863"/>
            <a:ext cx="1028100" cy="1800"/>
          </a:xfrm>
          <a:prstGeom prst="straightConnector1">
            <a:avLst/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7" name="Google Shape;247;p27"/>
          <p:cNvCxnSpPr/>
          <p:nvPr/>
        </p:nvCxnSpPr>
        <p:spPr>
          <a:xfrm flipH="1" rot="10800000">
            <a:off x="3455500" y="2230025"/>
            <a:ext cx="3300" cy="1104600"/>
          </a:xfrm>
          <a:prstGeom prst="straightConnector1">
            <a:avLst/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lgDashDot"/>
            <a:round/>
            <a:headEnd len="med" w="med" type="none"/>
            <a:tailEnd len="med" w="med" type="triangle"/>
          </a:ln>
        </p:spPr>
      </p:cxnSp>
      <p:sp>
        <p:nvSpPr>
          <p:cNvPr id="248" name="Google Shape;248;p27"/>
          <p:cNvSpPr txBox="1"/>
          <p:nvPr/>
        </p:nvSpPr>
        <p:spPr>
          <a:xfrm>
            <a:off x="6568525" y="1289100"/>
            <a:ext cx="11925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</a:rPr>
              <a:t>DOM</a:t>
            </a:r>
            <a:r>
              <a:rPr lang="en" sz="1200">
                <a:solidFill>
                  <a:srgbClr val="073763"/>
                </a:solidFill>
              </a:rPr>
              <a:t> Update</a:t>
            </a:r>
            <a:endParaRPr sz="1200">
              <a:solidFill>
                <a:srgbClr val="073763"/>
              </a:solidFill>
            </a:endParaRPr>
          </a:p>
        </p:txBody>
      </p:sp>
      <p:sp>
        <p:nvSpPr>
          <p:cNvPr id="249" name="Google Shape;249;p27"/>
          <p:cNvSpPr txBox="1"/>
          <p:nvPr/>
        </p:nvSpPr>
        <p:spPr>
          <a:xfrm>
            <a:off x="6653250" y="499375"/>
            <a:ext cx="10281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CLIENT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6534250" y="2980267"/>
            <a:ext cx="10281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SERVER</a:t>
            </a:r>
            <a:endParaRPr sz="1600">
              <a:solidFill>
                <a:schemeClr val="accent2"/>
              </a:solidFill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/>
          <p:nvPr/>
        </p:nvSpPr>
        <p:spPr>
          <a:xfrm>
            <a:off x="5660413" y="971124"/>
            <a:ext cx="822819" cy="844359"/>
          </a:xfrm>
          <a:custGeom>
            <a:rect b="b" l="l" r="r" t="t"/>
            <a:pathLst>
              <a:path extrusionOk="0" h="1723181" w="1723181">
                <a:moveTo>
                  <a:pt x="0" y="0"/>
                </a:moveTo>
                <a:lnTo>
                  <a:pt x="1723181" y="0"/>
                </a:lnTo>
                <a:lnTo>
                  <a:pt x="1723181" y="1723181"/>
                </a:lnTo>
                <a:lnTo>
                  <a:pt x="0" y="1723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27"/>
          <p:cNvSpPr txBox="1"/>
          <p:nvPr/>
        </p:nvSpPr>
        <p:spPr>
          <a:xfrm>
            <a:off x="3137200" y="2740575"/>
            <a:ext cx="30723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JSON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1277500" y="1719275"/>
            <a:ext cx="185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73763"/>
                </a:solidFill>
              </a:rPr>
              <a:t> HTML Source Code</a:t>
            </a:r>
            <a:br>
              <a:rPr lang="en" sz="1200">
                <a:solidFill>
                  <a:srgbClr val="073763"/>
                </a:solidFill>
              </a:rPr>
            </a:br>
            <a:r>
              <a:rPr lang="en" sz="1200">
                <a:solidFill>
                  <a:srgbClr val="0B5394"/>
                </a:solidFill>
              </a:rPr>
              <a:t> </a:t>
            </a:r>
            <a:r>
              <a:rPr lang="en" sz="1100">
                <a:solidFill>
                  <a:srgbClr val="0B5394"/>
                </a:solidFill>
              </a:rPr>
              <a:t>A single</a:t>
            </a:r>
            <a:r>
              <a:rPr lang="en" sz="1100">
                <a:solidFill>
                  <a:srgbClr val="FF00FF"/>
                </a:solidFill>
              </a:rPr>
              <a:t> bundled js file</a:t>
            </a:r>
            <a:endParaRPr sz="1100">
              <a:solidFill>
                <a:srgbClr val="FF00FF"/>
              </a:solidFill>
            </a:endParaRPr>
          </a:p>
        </p:txBody>
      </p:sp>
      <p:sp>
        <p:nvSpPr>
          <p:cNvPr id="255" name="Google Shape;255;p27"/>
          <p:cNvSpPr/>
          <p:nvPr/>
        </p:nvSpPr>
        <p:spPr>
          <a:xfrm>
            <a:off x="2486977" y="2641759"/>
            <a:ext cx="461210" cy="525541"/>
          </a:xfrm>
          <a:custGeom>
            <a:rect b="b" l="l" r="r" t="t"/>
            <a:pathLst>
              <a:path extrusionOk="0" h="1338957" w="1024911">
                <a:moveTo>
                  <a:pt x="0" y="0"/>
                </a:moveTo>
                <a:lnTo>
                  <a:pt x="1024911" y="0"/>
                </a:lnTo>
                <a:lnTo>
                  <a:pt x="1024911" y="1338957"/>
                </a:lnTo>
                <a:lnTo>
                  <a:pt x="0" y="1338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27"/>
          <p:cNvSpPr/>
          <p:nvPr/>
        </p:nvSpPr>
        <p:spPr>
          <a:xfrm>
            <a:off x="4113350" y="3432302"/>
            <a:ext cx="3205339" cy="1233093"/>
          </a:xfrm>
          <a:custGeom>
            <a:rect b="b" l="l" r="r" t="t"/>
            <a:pathLst>
              <a:path extrusionOk="0" h="697648" w="1309638">
                <a:moveTo>
                  <a:pt x="0" y="0"/>
                </a:moveTo>
                <a:lnTo>
                  <a:pt x="1309638" y="0"/>
                </a:lnTo>
                <a:lnTo>
                  <a:pt x="1309638" y="697648"/>
                </a:lnTo>
                <a:lnTo>
                  <a:pt x="0" y="69764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9525">
            <a:solidFill>
              <a:schemeClr val="accent2"/>
            </a:solidFill>
            <a:prstDash val="dash"/>
            <a:miter lim="8000"/>
            <a:headEnd len="sm" w="sm" type="none"/>
            <a:tailEnd len="sm" w="sm" type="none"/>
          </a:ln>
        </p:spPr>
      </p:sp>
      <p:sp>
        <p:nvSpPr>
          <p:cNvPr id="257" name="Google Shape;257;p27"/>
          <p:cNvSpPr txBox="1"/>
          <p:nvPr/>
        </p:nvSpPr>
        <p:spPr>
          <a:xfrm>
            <a:off x="4189625" y="3571125"/>
            <a:ext cx="31614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" sz="1200">
                <a:solidFill>
                  <a:schemeClr val="accent2"/>
                </a:solidFill>
              </a:rPr>
              <a:t>Retrieval of dynamic DB values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" sz="1200">
                <a:solidFill>
                  <a:schemeClr val="accent2"/>
                </a:solidFill>
              </a:rPr>
              <a:t>Perform various business logic on the above values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" sz="1200">
                <a:solidFill>
                  <a:schemeClr val="accent2"/>
                </a:solidFill>
              </a:rPr>
              <a:t>Serve in</a:t>
            </a:r>
            <a:r>
              <a:rPr b="1" lang="en" sz="1200">
                <a:solidFill>
                  <a:schemeClr val="accent2"/>
                </a:solidFill>
              </a:rPr>
              <a:t> JSON </a:t>
            </a:r>
            <a:r>
              <a:rPr lang="en" sz="1200">
                <a:solidFill>
                  <a:schemeClr val="accent2"/>
                </a:solidFill>
              </a:rPr>
              <a:t>the computed response</a:t>
            </a:r>
            <a:endParaRPr sz="1200">
              <a:solidFill>
                <a:schemeClr val="accent2"/>
              </a:solidFill>
            </a:endParaRPr>
          </a:p>
        </p:txBody>
      </p:sp>
      <p:grpSp>
        <p:nvGrpSpPr>
          <p:cNvPr id="258" name="Google Shape;258;p27"/>
          <p:cNvGrpSpPr/>
          <p:nvPr/>
        </p:nvGrpSpPr>
        <p:grpSpPr>
          <a:xfrm>
            <a:off x="1588075" y="3707663"/>
            <a:ext cx="923400" cy="872338"/>
            <a:chOff x="5544450" y="3862438"/>
            <a:chExt cx="923400" cy="872338"/>
          </a:xfrm>
        </p:grpSpPr>
        <p:sp>
          <p:nvSpPr>
            <p:cNvPr id="259" name="Google Shape;259;p27"/>
            <p:cNvSpPr txBox="1"/>
            <p:nvPr/>
          </p:nvSpPr>
          <p:spPr>
            <a:xfrm>
              <a:off x="5544450" y="4370275"/>
              <a:ext cx="9234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</a:rPr>
                <a:t>Database</a:t>
              </a:r>
              <a:endParaRPr sz="1200">
                <a:solidFill>
                  <a:schemeClr val="accent2"/>
                </a:solidFill>
              </a:endParaRPr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5660600" y="3862438"/>
              <a:ext cx="460881" cy="473116"/>
            </a:xfrm>
            <a:custGeom>
              <a:rect b="b" l="l" r="r" t="t"/>
              <a:pathLst>
                <a:path extrusionOk="0" h="1467025" w="1463113">
                  <a:moveTo>
                    <a:pt x="0" y="0"/>
                  </a:moveTo>
                  <a:lnTo>
                    <a:pt x="1463113" y="0"/>
                  </a:lnTo>
                  <a:lnTo>
                    <a:pt x="1463113" y="1467025"/>
                  </a:lnTo>
                  <a:lnTo>
                    <a:pt x="0" y="14670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61" name="Google Shape;261;p27"/>
          <p:cNvSpPr txBox="1"/>
          <p:nvPr>
            <p:ph type="title"/>
          </p:nvPr>
        </p:nvSpPr>
        <p:spPr>
          <a:xfrm>
            <a:off x="413050" y="15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 Historical Evolution 2010-2020</a:t>
            </a:r>
            <a:endParaRPr/>
          </a:p>
        </p:txBody>
      </p:sp>
      <p:pic>
        <p:nvPicPr>
          <p:cNvPr id="262" name="Google Shape;26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38362" y="981875"/>
            <a:ext cx="822825" cy="822825"/>
          </a:xfrm>
          <a:prstGeom prst="rect">
            <a:avLst/>
          </a:prstGeom>
          <a:solidFill>
            <a:srgbClr val="00FFFF"/>
          </a:solidFill>
          <a:ln>
            <a:noFill/>
          </a:ln>
        </p:spPr>
      </p:pic>
      <p:sp>
        <p:nvSpPr>
          <p:cNvPr id="263" name="Google Shape;263;p27"/>
          <p:cNvSpPr/>
          <p:nvPr/>
        </p:nvSpPr>
        <p:spPr>
          <a:xfrm>
            <a:off x="3727563" y="957088"/>
            <a:ext cx="1511700" cy="872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7"/>
          <p:cNvSpPr txBox="1"/>
          <p:nvPr/>
        </p:nvSpPr>
        <p:spPr>
          <a:xfrm>
            <a:off x="3680175" y="919488"/>
            <a:ext cx="16065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73763"/>
                </a:solidFill>
              </a:rPr>
              <a:t>JSON data Retrieval</a:t>
            </a:r>
            <a:endParaRPr sz="1100">
              <a:solidFill>
                <a:srgbClr val="073763"/>
              </a:solidFill>
            </a:endParaRPr>
          </a:p>
        </p:txBody>
      </p:sp>
      <p:sp>
        <p:nvSpPr>
          <p:cNvPr id="265" name="Google Shape;265;p27"/>
          <p:cNvSpPr txBox="1"/>
          <p:nvPr/>
        </p:nvSpPr>
        <p:spPr>
          <a:xfrm>
            <a:off x="3764247" y="1479579"/>
            <a:ext cx="14151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73763"/>
                </a:solidFill>
              </a:rPr>
              <a:t>Template Engine</a:t>
            </a:r>
            <a:endParaRPr sz="1000">
              <a:solidFill>
                <a:srgbClr val="073763"/>
              </a:solidFill>
            </a:endParaRPr>
          </a:p>
        </p:txBody>
      </p:sp>
      <p:cxnSp>
        <p:nvCxnSpPr>
          <p:cNvPr id="266" name="Google Shape;266;p27"/>
          <p:cNvCxnSpPr/>
          <p:nvPr/>
        </p:nvCxnSpPr>
        <p:spPr>
          <a:xfrm>
            <a:off x="4429763" y="1212388"/>
            <a:ext cx="0" cy="361800"/>
          </a:xfrm>
          <a:prstGeom prst="straightConnector1">
            <a:avLst/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7" name="Google Shape;267;p27"/>
          <p:cNvSpPr/>
          <p:nvPr/>
        </p:nvSpPr>
        <p:spPr>
          <a:xfrm>
            <a:off x="3727575" y="1895450"/>
            <a:ext cx="1511700" cy="3966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7"/>
          <p:cNvSpPr txBox="1"/>
          <p:nvPr/>
        </p:nvSpPr>
        <p:spPr>
          <a:xfrm>
            <a:off x="3777100" y="1892438"/>
            <a:ext cx="16065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73763"/>
                </a:solidFill>
              </a:rPr>
              <a:t>Virtual DOM Creation</a:t>
            </a:r>
            <a:br>
              <a:rPr lang="en" sz="1000">
                <a:solidFill>
                  <a:srgbClr val="073763"/>
                </a:solidFill>
              </a:rPr>
            </a:br>
            <a:r>
              <a:rPr lang="en" sz="1000">
                <a:solidFill>
                  <a:srgbClr val="073763"/>
                </a:solidFill>
              </a:rPr>
              <a:t>Reconciliation</a:t>
            </a:r>
            <a:endParaRPr sz="1000">
              <a:solidFill>
                <a:srgbClr val="073763"/>
              </a:solidFill>
            </a:endParaRPr>
          </a:p>
        </p:txBody>
      </p:sp>
      <p:sp>
        <p:nvSpPr>
          <p:cNvPr id="269" name="Google Shape;269;p27"/>
          <p:cNvSpPr/>
          <p:nvPr/>
        </p:nvSpPr>
        <p:spPr>
          <a:xfrm>
            <a:off x="3922825" y="1193932"/>
            <a:ext cx="294662" cy="314655"/>
          </a:xfrm>
          <a:custGeom>
            <a:rect b="b" l="l" r="r" t="t"/>
            <a:pathLst>
              <a:path extrusionOk="0" h="1338957" w="1024911">
                <a:moveTo>
                  <a:pt x="0" y="0"/>
                </a:moveTo>
                <a:lnTo>
                  <a:pt x="1024911" y="0"/>
                </a:lnTo>
                <a:lnTo>
                  <a:pt x="1024911" y="1338957"/>
                </a:lnTo>
                <a:lnTo>
                  <a:pt x="0" y="1338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27"/>
          <p:cNvSpPr txBox="1"/>
          <p:nvPr/>
        </p:nvSpPr>
        <p:spPr>
          <a:xfrm>
            <a:off x="2902375" y="1169000"/>
            <a:ext cx="3840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</a:rPr>
              <a:t>+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271" name="Google Shape;271;p27"/>
          <p:cNvSpPr txBox="1"/>
          <p:nvPr/>
        </p:nvSpPr>
        <p:spPr>
          <a:xfrm>
            <a:off x="5267325" y="1246400"/>
            <a:ext cx="3840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</a:rPr>
              <a:t>=</a:t>
            </a:r>
            <a:endParaRPr sz="18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/>
          <p:nvPr>
            <p:ph type="title"/>
          </p:nvPr>
        </p:nvSpPr>
        <p:spPr>
          <a:xfrm>
            <a:off x="311700" y="352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trends  </a:t>
            </a:r>
            <a:r>
              <a:rPr lang="en"/>
              <a:t>&amp; </a:t>
            </a:r>
            <a:r>
              <a:rPr lang="en"/>
              <a:t>Hybrid Rendering Solutions</a:t>
            </a:r>
            <a:endParaRPr/>
          </a:p>
        </p:txBody>
      </p:sp>
      <p:pic>
        <p:nvPicPr>
          <p:cNvPr id="277" name="Google Shape;277;p28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8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 rot="5400000">
            <a:off x="282399" y="3709750"/>
            <a:ext cx="580526" cy="1230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8"/>
          <p:cNvSpPr txBox="1"/>
          <p:nvPr>
            <p:ph idx="1" type="body"/>
          </p:nvPr>
        </p:nvSpPr>
        <p:spPr>
          <a:xfrm>
            <a:off x="311700" y="1275375"/>
            <a:ext cx="8329200" cy="22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Hybrid Approaches</a:t>
            </a:r>
            <a:r>
              <a:rPr lang="en"/>
              <a:t> combining SSR, CSR, RSC, SSG, ISG.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Granularity in Rendering (Islands Architecture): </a:t>
            </a:r>
            <a:r>
              <a:rPr lang="en">
                <a:solidFill>
                  <a:srgbClr val="D9D9D9"/>
                </a:solidFill>
              </a:rPr>
              <a:t>focusing hydration of specific components </a:t>
            </a:r>
            <a:endParaRPr>
              <a:solidFill>
                <a:srgbClr val="D9D9D9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Resumability</a:t>
            </a:r>
            <a:r>
              <a:rPr lang="en">
                <a:solidFill>
                  <a:srgbClr val="00FFFF"/>
                </a:solidFill>
              </a:rPr>
              <a:t>: </a:t>
            </a:r>
            <a:r>
              <a:rPr lang="en"/>
              <a:t>avoid hydration altogether by resuming from server-rendered state</a:t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 txBox="1"/>
          <p:nvPr>
            <p:ph type="title"/>
          </p:nvPr>
        </p:nvSpPr>
        <p:spPr>
          <a:xfrm>
            <a:off x="311700" y="27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 Server Components (RSC)</a:t>
            </a:r>
            <a:endParaRPr/>
          </a:p>
        </p:txBody>
      </p:sp>
      <p:pic>
        <p:nvPicPr>
          <p:cNvPr id="285" name="Google Shape;285;p29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9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 rot="5400000">
            <a:off x="282399" y="3709750"/>
            <a:ext cx="580526" cy="1230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9"/>
          <p:cNvSpPr txBox="1"/>
          <p:nvPr>
            <p:ph idx="1" type="body"/>
          </p:nvPr>
        </p:nvSpPr>
        <p:spPr>
          <a:xfrm>
            <a:off x="311700" y="1086900"/>
            <a:ext cx="8581200" cy="27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React Server Components (RSC): </a:t>
            </a:r>
            <a:r>
              <a:rPr lang="en">
                <a:solidFill>
                  <a:schemeClr val="accent2"/>
                </a:solidFill>
              </a:rPr>
              <a:t>React’s feature that allows components to run on the server and send lightweight html/json to the client without any javascript.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❏"/>
            </a:pPr>
            <a:r>
              <a:rPr lang="en">
                <a:solidFill>
                  <a:schemeClr val="accent2"/>
                </a:solidFill>
              </a:rPr>
              <a:t>Render on server at runtime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❏"/>
            </a:pPr>
            <a:r>
              <a:rPr lang="en">
                <a:solidFill>
                  <a:schemeClr val="accent2"/>
                </a:solidFill>
              </a:rPr>
              <a:t>Non-interactive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❏"/>
            </a:pPr>
            <a:r>
              <a:rPr lang="en">
                <a:solidFill>
                  <a:schemeClr val="accent2"/>
                </a:solidFill>
              </a:rPr>
              <a:t>Combine seamlessly with client components</a:t>
            </a:r>
            <a:endParaRPr>
              <a:solidFill>
                <a:schemeClr val="accent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/>
          <p:nvPr>
            <p:ph type="title"/>
          </p:nvPr>
        </p:nvSpPr>
        <p:spPr>
          <a:xfrm>
            <a:off x="311700" y="27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Side Rendering (SSR)</a:t>
            </a:r>
            <a:endParaRPr/>
          </a:p>
        </p:txBody>
      </p:sp>
      <p:pic>
        <p:nvPicPr>
          <p:cNvPr id="293" name="Google Shape;293;p30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0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 rot="5400000">
            <a:off x="282399" y="3709750"/>
            <a:ext cx="580526" cy="1230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0"/>
          <p:cNvSpPr txBox="1"/>
          <p:nvPr>
            <p:ph idx="1" type="body"/>
          </p:nvPr>
        </p:nvSpPr>
        <p:spPr>
          <a:xfrm>
            <a:off x="311700" y="1086900"/>
            <a:ext cx="8581200" cy="27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Server Side Rendering (SSR):  </a:t>
            </a:r>
            <a:r>
              <a:rPr lang="en">
                <a:solidFill>
                  <a:schemeClr val="accent2"/>
                </a:solidFill>
              </a:rPr>
              <a:t>Generates</a:t>
            </a:r>
            <a:r>
              <a:rPr lang="en">
                <a:solidFill>
                  <a:srgbClr val="00FFFF"/>
                </a:solidFill>
              </a:rPr>
              <a:t>  </a:t>
            </a:r>
            <a:r>
              <a:rPr lang="en">
                <a:solidFill>
                  <a:schemeClr val="accent2"/>
                </a:solidFill>
              </a:rPr>
              <a:t>HTML on the server for every request,  delivering dynamic pages with pre-rendered content.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chemeClr val="accent2"/>
                </a:solidFill>
              </a:rPr>
              <a:t>Used in Nextjs, Nuxtjs, Ruby on Rails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Best Use Case:</a:t>
            </a:r>
            <a:r>
              <a:rPr lang="en">
                <a:solidFill>
                  <a:schemeClr val="accent2"/>
                </a:solidFill>
              </a:rPr>
              <a:t> E-commerce, dashboards or pages requiring dynamic content and personalization</a:t>
            </a:r>
            <a:endParaRPr>
              <a:solidFill>
                <a:schemeClr val="accent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 txBox="1"/>
          <p:nvPr>
            <p:ph type="title"/>
          </p:nvPr>
        </p:nvSpPr>
        <p:spPr>
          <a:xfrm>
            <a:off x="311700" y="27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Side Rendering (CSR)</a:t>
            </a:r>
            <a:endParaRPr/>
          </a:p>
        </p:txBody>
      </p:sp>
      <p:pic>
        <p:nvPicPr>
          <p:cNvPr id="301" name="Google Shape;301;p31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1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 rot="5400000">
            <a:off x="282399" y="3709750"/>
            <a:ext cx="580526" cy="123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1"/>
          <p:cNvSpPr txBox="1"/>
          <p:nvPr>
            <p:ph idx="1" type="body"/>
          </p:nvPr>
        </p:nvSpPr>
        <p:spPr>
          <a:xfrm>
            <a:off x="311700" y="1086900"/>
            <a:ext cx="8581200" cy="30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Client Side Rendering (CSR): </a:t>
            </a:r>
            <a:r>
              <a:rPr lang="en">
                <a:solidFill>
                  <a:schemeClr val="accent2"/>
                </a:solidFill>
              </a:rPr>
              <a:t>The Browser fetches a minimal HTML shell and renders content dynamically using Javascript.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chemeClr val="accent2"/>
                </a:solidFill>
              </a:rPr>
              <a:t>Used in SPAs with frameworks like Angular, Vue, React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Best Use Case:</a:t>
            </a:r>
            <a:r>
              <a:rPr lang="en">
                <a:solidFill>
                  <a:schemeClr val="accent2"/>
                </a:solidFill>
              </a:rPr>
              <a:t> </a:t>
            </a:r>
            <a:r>
              <a:rPr lang="en">
                <a:solidFill>
                  <a:schemeClr val="accent2"/>
                </a:solidFill>
              </a:rPr>
              <a:t>Highly</a:t>
            </a:r>
            <a:r>
              <a:rPr lang="en">
                <a:solidFill>
                  <a:schemeClr val="accent2"/>
                </a:solidFill>
              </a:rPr>
              <a:t> interactive applications where dynamic updates dominate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273775"/>
            <a:ext cx="707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076275"/>
            <a:ext cx="5710500" cy="18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/>
              <a:t>Key Aspects of </a:t>
            </a:r>
            <a:r>
              <a:rPr lang="en"/>
              <a:t>Rendering Architectures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/>
              <a:t>Evolution of Rendering Architectures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/>
              <a:t>Current trends &amp; Hybrid Rendering Solutions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/>
              <a:t>Future Directions of Rendering Architectures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 rot="5400000">
            <a:off x="282399" y="3709750"/>
            <a:ext cx="580526" cy="123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 txBox="1"/>
          <p:nvPr>
            <p:ph type="title"/>
          </p:nvPr>
        </p:nvSpPr>
        <p:spPr>
          <a:xfrm>
            <a:off x="311700" y="27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Site Generation (SSG) </a:t>
            </a:r>
            <a:endParaRPr/>
          </a:p>
        </p:txBody>
      </p:sp>
      <p:pic>
        <p:nvPicPr>
          <p:cNvPr id="309" name="Google Shape;309;p32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2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 rot="5400000">
            <a:off x="282399" y="3709750"/>
            <a:ext cx="580526" cy="123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2"/>
          <p:cNvSpPr txBox="1"/>
          <p:nvPr>
            <p:ph idx="1" type="body"/>
          </p:nvPr>
        </p:nvSpPr>
        <p:spPr>
          <a:xfrm>
            <a:off x="311700" y="1086900"/>
            <a:ext cx="8581200" cy="18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Static Side Generation (SSG): </a:t>
            </a:r>
            <a:r>
              <a:rPr lang="en">
                <a:solidFill>
                  <a:schemeClr val="accent2"/>
                </a:solidFill>
              </a:rPr>
              <a:t>Pre-renders pages at build time, generating static HTML files that can be served directly by a CDN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chemeClr val="accent2"/>
                </a:solidFill>
              </a:rPr>
              <a:t>Used by frameworks like Next.js, Astro, Hugo, Gatsby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Best Use Case: </a:t>
            </a:r>
            <a:r>
              <a:rPr lang="en">
                <a:solidFill>
                  <a:schemeClr val="accent2"/>
                </a:solidFill>
              </a:rPr>
              <a:t>Blogs, documentation stites or any other static content 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/>
          <p:nvPr>
            <p:ph type="title"/>
          </p:nvPr>
        </p:nvSpPr>
        <p:spPr>
          <a:xfrm>
            <a:off x="311700" y="27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Incremental Static Generation (ISG)</a:t>
            </a:r>
            <a:endParaRPr/>
          </a:p>
        </p:txBody>
      </p:sp>
      <p:pic>
        <p:nvPicPr>
          <p:cNvPr id="317" name="Google Shape;317;p33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3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 rot="5400000">
            <a:off x="282399" y="3709750"/>
            <a:ext cx="580526" cy="123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3"/>
          <p:cNvSpPr txBox="1"/>
          <p:nvPr>
            <p:ph idx="1" type="body"/>
          </p:nvPr>
        </p:nvSpPr>
        <p:spPr>
          <a:xfrm>
            <a:off x="311700" y="1086900"/>
            <a:ext cx="8581200" cy="27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Incremental</a:t>
            </a:r>
            <a:r>
              <a:rPr lang="en">
                <a:solidFill>
                  <a:srgbClr val="00FFFF"/>
                </a:solidFill>
              </a:rPr>
              <a:t> Static Generation (ISG): </a:t>
            </a:r>
            <a:r>
              <a:rPr lang="en">
                <a:solidFill>
                  <a:schemeClr val="accent2"/>
                </a:solidFill>
              </a:rPr>
              <a:t>A hybrid approach where static pages are </a:t>
            </a:r>
            <a:r>
              <a:rPr b="1" lang="en">
                <a:solidFill>
                  <a:schemeClr val="accent4"/>
                </a:solidFill>
              </a:rPr>
              <a:t>pre-rendered during on</a:t>
            </a:r>
            <a:r>
              <a:rPr b="1" lang="en">
                <a:solidFill>
                  <a:schemeClr val="accent2"/>
                </a:solidFill>
              </a:rPr>
              <a:t> </a:t>
            </a:r>
            <a:r>
              <a:rPr b="1" lang="en">
                <a:solidFill>
                  <a:schemeClr val="accent4"/>
                </a:solidFill>
              </a:rPr>
              <a:t>demand</a:t>
            </a:r>
            <a:r>
              <a:rPr lang="en">
                <a:solidFill>
                  <a:schemeClr val="accent2"/>
                </a:solidFill>
              </a:rPr>
              <a:t> and cached for future-requests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❏"/>
            </a:pPr>
            <a:r>
              <a:rPr lang="en">
                <a:solidFill>
                  <a:schemeClr val="accent2"/>
                </a:solidFill>
              </a:rPr>
              <a:t>Next.js specific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Best use case:  </a:t>
            </a:r>
            <a:r>
              <a:rPr lang="en">
                <a:solidFill>
                  <a:schemeClr val="accent2"/>
                </a:solidFill>
              </a:rPr>
              <a:t>Large content-heavy sites (e.g., e-commerce with thousands of product pages)</a:t>
            </a:r>
            <a:endParaRPr>
              <a:solidFill>
                <a:schemeClr val="accent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/>
          <p:nvPr>
            <p:ph type="title"/>
          </p:nvPr>
        </p:nvSpPr>
        <p:spPr>
          <a:xfrm>
            <a:off x="311700" y="174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Solutions (SSR + CSR + Hydration)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4"/>
          <p:cNvSpPr/>
          <p:nvPr/>
        </p:nvSpPr>
        <p:spPr>
          <a:xfrm>
            <a:off x="387900" y="864888"/>
            <a:ext cx="7196400" cy="13218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4"/>
          <p:cNvSpPr/>
          <p:nvPr/>
        </p:nvSpPr>
        <p:spPr>
          <a:xfrm>
            <a:off x="812400" y="1103624"/>
            <a:ext cx="822819" cy="844359"/>
          </a:xfrm>
          <a:custGeom>
            <a:rect b="b" l="l" r="r" t="t"/>
            <a:pathLst>
              <a:path extrusionOk="0" h="1723181" w="1723181">
                <a:moveTo>
                  <a:pt x="0" y="0"/>
                </a:moveTo>
                <a:lnTo>
                  <a:pt x="1723181" y="0"/>
                </a:lnTo>
                <a:lnTo>
                  <a:pt x="1723181" y="1723181"/>
                </a:lnTo>
                <a:lnTo>
                  <a:pt x="0" y="1723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34"/>
          <p:cNvSpPr/>
          <p:nvPr/>
        </p:nvSpPr>
        <p:spPr>
          <a:xfrm>
            <a:off x="387900" y="3377950"/>
            <a:ext cx="7196400" cy="1442100"/>
          </a:xfrm>
          <a:prstGeom prst="rect">
            <a:avLst/>
          </a:prstGeom>
          <a:solidFill>
            <a:srgbClr val="CF00C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8" name="Google Shape;328;p34"/>
          <p:cNvCxnSpPr/>
          <p:nvPr/>
        </p:nvCxnSpPr>
        <p:spPr>
          <a:xfrm>
            <a:off x="3819225" y="4101150"/>
            <a:ext cx="1028100" cy="1800"/>
          </a:xfrm>
          <a:prstGeom prst="straightConnector1">
            <a:avLst/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9" name="Google Shape;329;p34"/>
          <p:cNvSpPr/>
          <p:nvPr/>
        </p:nvSpPr>
        <p:spPr>
          <a:xfrm>
            <a:off x="672525" y="3531900"/>
            <a:ext cx="2782981" cy="1240069"/>
          </a:xfrm>
          <a:custGeom>
            <a:rect b="b" l="l" r="r" t="t"/>
            <a:pathLst>
              <a:path extrusionOk="0" h="697648" w="1309638">
                <a:moveTo>
                  <a:pt x="0" y="0"/>
                </a:moveTo>
                <a:lnTo>
                  <a:pt x="1309638" y="0"/>
                </a:lnTo>
                <a:lnTo>
                  <a:pt x="1309638" y="697648"/>
                </a:lnTo>
                <a:lnTo>
                  <a:pt x="0" y="69764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9525">
            <a:solidFill>
              <a:schemeClr val="accent2"/>
            </a:solidFill>
            <a:prstDash val="dash"/>
            <a:miter lim="8000"/>
            <a:headEnd len="sm" w="sm" type="none"/>
            <a:tailEnd len="sm" w="sm" type="none"/>
          </a:ln>
        </p:spPr>
      </p:sp>
      <p:sp>
        <p:nvSpPr>
          <p:cNvPr id="330" name="Google Shape;330;p34"/>
          <p:cNvSpPr txBox="1"/>
          <p:nvPr/>
        </p:nvSpPr>
        <p:spPr>
          <a:xfrm>
            <a:off x="2244784" y="4191873"/>
            <a:ext cx="1111200" cy="4302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client component</a:t>
            </a:r>
            <a:endParaRPr sz="1300">
              <a:solidFill>
                <a:schemeClr val="accent2"/>
              </a:solidFill>
            </a:endParaRPr>
          </a:p>
        </p:txBody>
      </p:sp>
      <p:sp>
        <p:nvSpPr>
          <p:cNvPr id="331" name="Google Shape;331;p34"/>
          <p:cNvSpPr txBox="1"/>
          <p:nvPr/>
        </p:nvSpPr>
        <p:spPr>
          <a:xfrm>
            <a:off x="836463" y="4201895"/>
            <a:ext cx="1187400" cy="4302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server component</a:t>
            </a:r>
            <a:endParaRPr sz="1300">
              <a:solidFill>
                <a:schemeClr val="accent2"/>
              </a:solidFill>
            </a:endParaRPr>
          </a:p>
        </p:txBody>
      </p:sp>
      <p:sp>
        <p:nvSpPr>
          <p:cNvPr id="332" name="Google Shape;332;p34"/>
          <p:cNvSpPr txBox="1"/>
          <p:nvPr/>
        </p:nvSpPr>
        <p:spPr>
          <a:xfrm>
            <a:off x="2222722" y="3622339"/>
            <a:ext cx="1187400" cy="4455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server componen</a:t>
            </a:r>
            <a:r>
              <a:rPr b="0" i="0" lang="en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33" name="Google Shape;333;p34"/>
          <p:cNvSpPr txBox="1"/>
          <p:nvPr/>
        </p:nvSpPr>
        <p:spPr>
          <a:xfrm>
            <a:off x="812404" y="3622343"/>
            <a:ext cx="1111200" cy="4302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client component</a:t>
            </a:r>
            <a:endParaRPr sz="1300">
              <a:solidFill>
                <a:schemeClr val="accent2"/>
              </a:solidFill>
            </a:endParaRPr>
          </a:p>
        </p:txBody>
      </p:sp>
      <p:cxnSp>
        <p:nvCxnSpPr>
          <p:cNvPr id="334" name="Google Shape;334;p34"/>
          <p:cNvCxnSpPr/>
          <p:nvPr/>
        </p:nvCxnSpPr>
        <p:spPr>
          <a:xfrm flipH="1" rot="10800000">
            <a:off x="2433225" y="2230025"/>
            <a:ext cx="3300" cy="1104600"/>
          </a:xfrm>
          <a:prstGeom prst="straightConnector1">
            <a:avLst/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lgDashDot"/>
            <a:round/>
            <a:headEnd len="med" w="med" type="none"/>
            <a:tailEnd len="med" w="med" type="triangle"/>
          </a:ln>
        </p:spPr>
      </p:cxnSp>
      <p:sp>
        <p:nvSpPr>
          <p:cNvPr id="335" name="Google Shape;335;p34"/>
          <p:cNvSpPr txBox="1"/>
          <p:nvPr/>
        </p:nvSpPr>
        <p:spPr>
          <a:xfrm>
            <a:off x="4458150" y="2799100"/>
            <a:ext cx="5247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JS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336" name="Google Shape;336;p34"/>
          <p:cNvSpPr/>
          <p:nvPr/>
        </p:nvSpPr>
        <p:spPr>
          <a:xfrm>
            <a:off x="5484600" y="3622350"/>
            <a:ext cx="897246" cy="959401"/>
          </a:xfrm>
          <a:custGeom>
            <a:rect b="b" l="l" r="r" t="t"/>
            <a:pathLst>
              <a:path extrusionOk="0" h="1327890" w="1324349">
                <a:moveTo>
                  <a:pt x="0" y="0"/>
                </a:moveTo>
                <a:lnTo>
                  <a:pt x="1324349" y="0"/>
                </a:lnTo>
                <a:lnTo>
                  <a:pt x="1324349" y="1327890"/>
                </a:lnTo>
                <a:lnTo>
                  <a:pt x="0" y="1327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34"/>
          <p:cNvSpPr txBox="1"/>
          <p:nvPr/>
        </p:nvSpPr>
        <p:spPr>
          <a:xfrm>
            <a:off x="5396225" y="1262850"/>
            <a:ext cx="15210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</a:rPr>
              <a:t>Hydrated HTML with js</a:t>
            </a:r>
            <a:endParaRPr sz="1200">
              <a:solidFill>
                <a:srgbClr val="073763"/>
              </a:solidFill>
            </a:endParaRPr>
          </a:p>
        </p:txBody>
      </p:sp>
      <p:sp>
        <p:nvSpPr>
          <p:cNvPr id="338" name="Google Shape;338;p34"/>
          <p:cNvSpPr txBox="1"/>
          <p:nvPr/>
        </p:nvSpPr>
        <p:spPr>
          <a:xfrm>
            <a:off x="6653250" y="499375"/>
            <a:ext cx="10281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CLIENT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339" name="Google Shape;339;p34"/>
          <p:cNvSpPr txBox="1"/>
          <p:nvPr/>
        </p:nvSpPr>
        <p:spPr>
          <a:xfrm>
            <a:off x="6534250" y="2980267"/>
            <a:ext cx="10281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SERVER</a:t>
            </a:r>
            <a:endParaRPr sz="1600">
              <a:solidFill>
                <a:schemeClr val="accent2"/>
              </a:solidFill>
            </a:endParaRPr>
          </a:p>
        </p:txBody>
      </p:sp>
      <p:pic>
        <p:nvPicPr>
          <p:cNvPr id="340" name="Google Shape;340;p34"/>
          <p:cNvPicPr preferRelativeResize="0"/>
          <p:nvPr/>
        </p:nvPicPr>
        <p:blipFill rotWithShape="1">
          <a:blip r:embed="rId5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4"/>
          <p:cNvSpPr/>
          <p:nvPr/>
        </p:nvSpPr>
        <p:spPr>
          <a:xfrm>
            <a:off x="4431100" y="1103624"/>
            <a:ext cx="822819" cy="844359"/>
          </a:xfrm>
          <a:custGeom>
            <a:rect b="b" l="l" r="r" t="t"/>
            <a:pathLst>
              <a:path extrusionOk="0" h="1723181" w="1723181">
                <a:moveTo>
                  <a:pt x="0" y="0"/>
                </a:moveTo>
                <a:lnTo>
                  <a:pt x="1723181" y="0"/>
                </a:lnTo>
                <a:lnTo>
                  <a:pt x="1723181" y="1723181"/>
                </a:lnTo>
                <a:lnTo>
                  <a:pt x="0" y="1723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42" name="Google Shape;342;p34"/>
          <p:cNvCxnSpPr/>
          <p:nvPr/>
        </p:nvCxnSpPr>
        <p:spPr>
          <a:xfrm flipH="1" rot="10800000">
            <a:off x="4677200" y="2227750"/>
            <a:ext cx="3300" cy="1104600"/>
          </a:xfrm>
          <a:prstGeom prst="straightConnector1">
            <a:avLst/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lgDashDot"/>
            <a:round/>
            <a:headEnd len="med" w="med" type="none"/>
            <a:tailEnd len="med" w="med" type="triangle"/>
          </a:ln>
        </p:spPr>
      </p:cxnSp>
      <p:sp>
        <p:nvSpPr>
          <p:cNvPr id="343" name="Google Shape;343;p34"/>
          <p:cNvSpPr txBox="1"/>
          <p:nvPr/>
        </p:nvSpPr>
        <p:spPr>
          <a:xfrm>
            <a:off x="2160050" y="2722275"/>
            <a:ext cx="8229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HTML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344" name="Google Shape;344;p34"/>
          <p:cNvSpPr txBox="1"/>
          <p:nvPr/>
        </p:nvSpPr>
        <p:spPr>
          <a:xfrm>
            <a:off x="1787725" y="1244925"/>
            <a:ext cx="18597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</a:rPr>
              <a:t>Static</a:t>
            </a:r>
            <a:r>
              <a:rPr lang="en" sz="1200">
                <a:solidFill>
                  <a:srgbClr val="073763"/>
                </a:solidFill>
              </a:rPr>
              <a:t> HTML for client &amp; server components</a:t>
            </a:r>
            <a:endParaRPr sz="12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 txBox="1"/>
          <p:nvPr>
            <p:ph type="title"/>
          </p:nvPr>
        </p:nvSpPr>
        <p:spPr>
          <a:xfrm>
            <a:off x="257850" y="210950"/>
            <a:ext cx="776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Islands Architectures (partial/selective hydration)</a:t>
            </a:r>
            <a:endParaRPr/>
          </a:p>
        </p:txBody>
      </p:sp>
      <p:pic>
        <p:nvPicPr>
          <p:cNvPr id="350" name="Google Shape;350;p35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5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 rot="5400000">
            <a:off x="282399" y="3709750"/>
            <a:ext cx="580526" cy="123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5"/>
          <p:cNvSpPr txBox="1"/>
          <p:nvPr>
            <p:ph idx="1" type="body"/>
          </p:nvPr>
        </p:nvSpPr>
        <p:spPr>
          <a:xfrm>
            <a:off x="311700" y="1010700"/>
            <a:ext cx="8398800" cy="29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Definition</a:t>
            </a:r>
            <a:r>
              <a:rPr lang="en">
                <a:solidFill>
                  <a:srgbClr val="00FFFF"/>
                </a:solidFill>
              </a:rPr>
              <a:t>: </a:t>
            </a:r>
            <a:r>
              <a:rPr lang="en">
                <a:solidFill>
                  <a:srgbClr val="D9D9D9"/>
                </a:solidFill>
              </a:rPr>
              <a:t>A rendering strategy where only specific “islands” (interactive components) on the page are hydrated while the rest remains static HTML.</a:t>
            </a:r>
            <a:endParaRPr>
              <a:solidFill>
                <a:srgbClr val="D9D9D9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How it works: </a:t>
            </a:r>
            <a:endParaRPr>
              <a:solidFill>
                <a:srgbClr val="00FFFF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❏"/>
            </a:pPr>
            <a:r>
              <a:rPr lang="en" sz="1700">
                <a:solidFill>
                  <a:schemeClr val="accent2"/>
                </a:solidFill>
              </a:rPr>
              <a:t>The server pre-renders the static parts and isolates interactive parts as “islands”</a:t>
            </a:r>
            <a:endParaRPr sz="1700">
              <a:solidFill>
                <a:schemeClr val="accent2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❏"/>
            </a:pPr>
            <a:r>
              <a:rPr lang="en" sz="1700">
                <a:solidFill>
                  <a:schemeClr val="accent2"/>
                </a:solidFill>
              </a:rPr>
              <a:t>Each island is hydrated independently, avoiding unnecessary Javascript execution</a:t>
            </a:r>
            <a:endParaRPr sz="1700">
              <a:solidFill>
                <a:schemeClr val="accent2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❏"/>
            </a:pPr>
            <a:r>
              <a:rPr lang="en" sz="1700">
                <a:solidFill>
                  <a:srgbClr val="00FFFF"/>
                </a:solidFill>
              </a:rPr>
              <a:t>Use case: </a:t>
            </a:r>
            <a:r>
              <a:rPr lang="en" sz="1700">
                <a:solidFill>
                  <a:schemeClr val="accent2"/>
                </a:solidFill>
              </a:rPr>
              <a:t>Content-heavy sites with isolated interactive components</a:t>
            </a:r>
            <a:endParaRPr sz="17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6"/>
          <p:cNvSpPr txBox="1"/>
          <p:nvPr>
            <p:ph type="title"/>
          </p:nvPr>
        </p:nvSpPr>
        <p:spPr>
          <a:xfrm>
            <a:off x="311700" y="174950"/>
            <a:ext cx="584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Islands Architecture </a:t>
            </a:r>
            <a:endParaRPr/>
          </a:p>
        </p:txBody>
      </p:sp>
      <p:sp>
        <p:nvSpPr>
          <p:cNvPr id="358" name="Google Shape;358;p36"/>
          <p:cNvSpPr/>
          <p:nvPr/>
        </p:nvSpPr>
        <p:spPr>
          <a:xfrm>
            <a:off x="387900" y="864888"/>
            <a:ext cx="7196400" cy="13218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6"/>
          <p:cNvSpPr/>
          <p:nvPr/>
        </p:nvSpPr>
        <p:spPr>
          <a:xfrm>
            <a:off x="812400" y="1103624"/>
            <a:ext cx="822819" cy="844359"/>
          </a:xfrm>
          <a:custGeom>
            <a:rect b="b" l="l" r="r" t="t"/>
            <a:pathLst>
              <a:path extrusionOk="0" h="1723181" w="1723181">
                <a:moveTo>
                  <a:pt x="0" y="0"/>
                </a:moveTo>
                <a:lnTo>
                  <a:pt x="1723181" y="0"/>
                </a:lnTo>
                <a:lnTo>
                  <a:pt x="1723181" y="1723181"/>
                </a:lnTo>
                <a:lnTo>
                  <a:pt x="0" y="1723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36"/>
          <p:cNvSpPr/>
          <p:nvPr/>
        </p:nvSpPr>
        <p:spPr>
          <a:xfrm>
            <a:off x="387900" y="3377950"/>
            <a:ext cx="7196400" cy="1442100"/>
          </a:xfrm>
          <a:prstGeom prst="rect">
            <a:avLst/>
          </a:prstGeom>
          <a:solidFill>
            <a:srgbClr val="CF00C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1" name="Google Shape;361;p36"/>
          <p:cNvCxnSpPr/>
          <p:nvPr/>
        </p:nvCxnSpPr>
        <p:spPr>
          <a:xfrm>
            <a:off x="3819225" y="4101150"/>
            <a:ext cx="1028100" cy="1800"/>
          </a:xfrm>
          <a:prstGeom prst="straightConnector1">
            <a:avLst/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2" name="Google Shape;362;p36"/>
          <p:cNvSpPr/>
          <p:nvPr/>
        </p:nvSpPr>
        <p:spPr>
          <a:xfrm>
            <a:off x="672525" y="3531900"/>
            <a:ext cx="3355947" cy="1240069"/>
          </a:xfrm>
          <a:custGeom>
            <a:rect b="b" l="l" r="r" t="t"/>
            <a:pathLst>
              <a:path extrusionOk="0" h="697648" w="1309638">
                <a:moveTo>
                  <a:pt x="0" y="0"/>
                </a:moveTo>
                <a:lnTo>
                  <a:pt x="1309638" y="0"/>
                </a:lnTo>
                <a:lnTo>
                  <a:pt x="1309638" y="697648"/>
                </a:lnTo>
                <a:lnTo>
                  <a:pt x="0" y="69764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9525">
            <a:solidFill>
              <a:schemeClr val="accent2"/>
            </a:solidFill>
            <a:prstDash val="dash"/>
            <a:miter lim="8000"/>
            <a:headEnd len="sm" w="sm" type="none"/>
            <a:tailEnd len="sm" w="sm" type="none"/>
          </a:ln>
        </p:spPr>
      </p:sp>
      <p:sp>
        <p:nvSpPr>
          <p:cNvPr id="363" name="Google Shape;363;p36"/>
          <p:cNvSpPr txBox="1"/>
          <p:nvPr/>
        </p:nvSpPr>
        <p:spPr>
          <a:xfrm>
            <a:off x="2380859" y="4279348"/>
            <a:ext cx="1111200" cy="2154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Static HTML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64" name="Google Shape;364;p36"/>
          <p:cNvSpPr txBox="1"/>
          <p:nvPr/>
        </p:nvSpPr>
        <p:spPr>
          <a:xfrm>
            <a:off x="812388" y="4126945"/>
            <a:ext cx="1187400" cy="4632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accent2"/>
                </a:solidFill>
              </a:rPr>
              <a:t>Interactable component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65" name="Google Shape;365;p36"/>
          <p:cNvSpPr txBox="1"/>
          <p:nvPr/>
        </p:nvSpPr>
        <p:spPr>
          <a:xfrm>
            <a:off x="2222725" y="3622350"/>
            <a:ext cx="1521000" cy="4632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Interactable component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66" name="Google Shape;366;p36"/>
          <p:cNvSpPr txBox="1"/>
          <p:nvPr/>
        </p:nvSpPr>
        <p:spPr>
          <a:xfrm>
            <a:off x="812404" y="3622343"/>
            <a:ext cx="1111200" cy="2154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static</a:t>
            </a:r>
            <a:r>
              <a:rPr b="0" i="0" lang="en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accent2"/>
                </a:solidFill>
              </a:rPr>
              <a:t>HTML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367" name="Google Shape;367;p36"/>
          <p:cNvCxnSpPr/>
          <p:nvPr/>
        </p:nvCxnSpPr>
        <p:spPr>
          <a:xfrm flipH="1" rot="10800000">
            <a:off x="2433225" y="2230025"/>
            <a:ext cx="3300" cy="1104600"/>
          </a:xfrm>
          <a:prstGeom prst="straightConnector1">
            <a:avLst/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lgDashDot"/>
            <a:round/>
            <a:headEnd len="med" w="med" type="none"/>
            <a:tailEnd len="med" w="med" type="triangle"/>
          </a:ln>
        </p:spPr>
      </p:cxnSp>
      <p:sp>
        <p:nvSpPr>
          <p:cNvPr id="368" name="Google Shape;368;p36"/>
          <p:cNvSpPr txBox="1"/>
          <p:nvPr/>
        </p:nvSpPr>
        <p:spPr>
          <a:xfrm>
            <a:off x="4496250" y="2779675"/>
            <a:ext cx="5247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JS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369" name="Google Shape;369;p36"/>
          <p:cNvSpPr/>
          <p:nvPr/>
        </p:nvSpPr>
        <p:spPr>
          <a:xfrm>
            <a:off x="5484600" y="3622350"/>
            <a:ext cx="897246" cy="959401"/>
          </a:xfrm>
          <a:custGeom>
            <a:rect b="b" l="l" r="r" t="t"/>
            <a:pathLst>
              <a:path extrusionOk="0" h="1327890" w="1324349">
                <a:moveTo>
                  <a:pt x="0" y="0"/>
                </a:moveTo>
                <a:lnTo>
                  <a:pt x="1324349" y="0"/>
                </a:lnTo>
                <a:lnTo>
                  <a:pt x="1324349" y="1327890"/>
                </a:lnTo>
                <a:lnTo>
                  <a:pt x="0" y="1327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36"/>
          <p:cNvSpPr txBox="1"/>
          <p:nvPr/>
        </p:nvSpPr>
        <p:spPr>
          <a:xfrm>
            <a:off x="5484600" y="1520775"/>
            <a:ext cx="16440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73763"/>
                </a:solidFill>
              </a:rPr>
              <a:t>Hydrated</a:t>
            </a:r>
            <a:r>
              <a:rPr lang="en" sz="1200">
                <a:solidFill>
                  <a:srgbClr val="073763"/>
                </a:solidFill>
              </a:rPr>
              <a:t> interactive </a:t>
            </a:r>
            <a:r>
              <a:rPr lang="en" sz="1200">
                <a:solidFill>
                  <a:srgbClr val="073763"/>
                </a:solidFill>
              </a:rPr>
              <a:t>components</a:t>
            </a:r>
            <a:endParaRPr sz="1200">
              <a:solidFill>
                <a:srgbClr val="073763"/>
              </a:solidFill>
            </a:endParaRPr>
          </a:p>
        </p:txBody>
      </p:sp>
      <p:sp>
        <p:nvSpPr>
          <p:cNvPr id="371" name="Google Shape;371;p36"/>
          <p:cNvSpPr txBox="1"/>
          <p:nvPr/>
        </p:nvSpPr>
        <p:spPr>
          <a:xfrm>
            <a:off x="6653250" y="499375"/>
            <a:ext cx="10281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CLIENT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372" name="Google Shape;372;p36"/>
          <p:cNvSpPr txBox="1"/>
          <p:nvPr/>
        </p:nvSpPr>
        <p:spPr>
          <a:xfrm>
            <a:off x="6534250" y="2980267"/>
            <a:ext cx="10281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SERVER</a:t>
            </a:r>
            <a:endParaRPr sz="1600">
              <a:solidFill>
                <a:schemeClr val="accent2"/>
              </a:solidFill>
            </a:endParaRPr>
          </a:p>
        </p:txBody>
      </p:sp>
      <p:pic>
        <p:nvPicPr>
          <p:cNvPr id="373" name="Google Shape;373;p36"/>
          <p:cNvPicPr preferRelativeResize="0"/>
          <p:nvPr/>
        </p:nvPicPr>
        <p:blipFill rotWithShape="1">
          <a:blip r:embed="rId5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6"/>
          <p:cNvSpPr/>
          <p:nvPr/>
        </p:nvSpPr>
        <p:spPr>
          <a:xfrm>
            <a:off x="4431100" y="1103624"/>
            <a:ext cx="822819" cy="844359"/>
          </a:xfrm>
          <a:custGeom>
            <a:rect b="b" l="l" r="r" t="t"/>
            <a:pathLst>
              <a:path extrusionOk="0" h="1723181" w="1723181">
                <a:moveTo>
                  <a:pt x="0" y="0"/>
                </a:moveTo>
                <a:lnTo>
                  <a:pt x="1723181" y="0"/>
                </a:lnTo>
                <a:lnTo>
                  <a:pt x="1723181" y="1723181"/>
                </a:lnTo>
                <a:lnTo>
                  <a:pt x="0" y="1723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75" name="Google Shape;375;p36"/>
          <p:cNvCxnSpPr/>
          <p:nvPr/>
        </p:nvCxnSpPr>
        <p:spPr>
          <a:xfrm flipH="1" rot="10800000">
            <a:off x="4677200" y="2227750"/>
            <a:ext cx="3300" cy="1104600"/>
          </a:xfrm>
          <a:prstGeom prst="straightConnector1">
            <a:avLst/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lgDashDot"/>
            <a:round/>
            <a:headEnd len="med" w="med" type="none"/>
            <a:tailEnd len="med" w="med" type="triangle"/>
          </a:ln>
        </p:spPr>
      </p:cxnSp>
      <p:sp>
        <p:nvSpPr>
          <p:cNvPr id="376" name="Google Shape;376;p36"/>
          <p:cNvSpPr txBox="1"/>
          <p:nvPr/>
        </p:nvSpPr>
        <p:spPr>
          <a:xfrm>
            <a:off x="2160050" y="2722275"/>
            <a:ext cx="8229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HTML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377" name="Google Shape;377;p36"/>
          <p:cNvSpPr txBox="1"/>
          <p:nvPr/>
        </p:nvSpPr>
        <p:spPr>
          <a:xfrm>
            <a:off x="1787725" y="1244925"/>
            <a:ext cx="23862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</a:rPr>
              <a:t>Static HTML + Uninteractive Interactable Components</a:t>
            </a:r>
            <a:endParaRPr sz="1200">
              <a:solidFill>
                <a:srgbClr val="073763"/>
              </a:solidFill>
            </a:endParaRPr>
          </a:p>
        </p:txBody>
      </p:sp>
      <p:sp>
        <p:nvSpPr>
          <p:cNvPr id="378" name="Google Shape;378;p36"/>
          <p:cNvSpPr txBox="1"/>
          <p:nvPr/>
        </p:nvSpPr>
        <p:spPr>
          <a:xfrm>
            <a:off x="5547225" y="1178475"/>
            <a:ext cx="13110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73763"/>
                </a:solidFill>
              </a:rPr>
              <a:t>Static HTML</a:t>
            </a:r>
            <a:br>
              <a:rPr b="1" lang="en" sz="1200">
                <a:solidFill>
                  <a:srgbClr val="073763"/>
                </a:solidFill>
              </a:rPr>
            </a:br>
            <a:r>
              <a:rPr b="1" lang="en" sz="1200">
                <a:solidFill>
                  <a:srgbClr val="073763"/>
                </a:solidFill>
              </a:rPr>
              <a:t>       +</a:t>
            </a:r>
            <a:endParaRPr b="1" sz="12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/>
          <p:nvPr>
            <p:ph type="title"/>
          </p:nvPr>
        </p:nvSpPr>
        <p:spPr>
          <a:xfrm>
            <a:off x="311700" y="203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Resumability</a:t>
            </a:r>
            <a:endParaRPr/>
          </a:p>
        </p:txBody>
      </p:sp>
      <p:pic>
        <p:nvPicPr>
          <p:cNvPr id="384" name="Google Shape;384;p37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7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 rot="5400000">
            <a:off x="282399" y="3709750"/>
            <a:ext cx="580526" cy="123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7"/>
          <p:cNvSpPr txBox="1"/>
          <p:nvPr>
            <p:ph idx="1" type="body"/>
          </p:nvPr>
        </p:nvSpPr>
        <p:spPr>
          <a:xfrm>
            <a:off x="311700" y="1010700"/>
            <a:ext cx="8398800" cy="29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Definition: </a:t>
            </a:r>
            <a:r>
              <a:rPr lang="en">
                <a:solidFill>
                  <a:srgbClr val="D9D9D9"/>
                </a:solidFill>
              </a:rPr>
              <a:t>A new paradigm in rendering where client resumes execution from the server-rendered state without </a:t>
            </a:r>
            <a:r>
              <a:rPr lang="en">
                <a:solidFill>
                  <a:srgbClr val="D9D9D9"/>
                </a:solidFill>
              </a:rPr>
              <a:t>requiring hydration</a:t>
            </a:r>
            <a:endParaRPr>
              <a:solidFill>
                <a:srgbClr val="D9D9D9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How it works: </a:t>
            </a:r>
            <a:endParaRPr>
              <a:solidFill>
                <a:srgbClr val="00FFFF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❏"/>
            </a:pPr>
            <a:r>
              <a:rPr lang="en" sz="1700">
                <a:solidFill>
                  <a:schemeClr val="accent2"/>
                </a:solidFill>
              </a:rPr>
              <a:t>Server renders the page and sends it to the client along the application state</a:t>
            </a:r>
            <a:endParaRPr sz="1700">
              <a:solidFill>
                <a:schemeClr val="accent2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❏"/>
            </a:pPr>
            <a:r>
              <a:rPr lang="en" sz="1700">
                <a:solidFill>
                  <a:schemeClr val="accent2"/>
                </a:solidFill>
              </a:rPr>
              <a:t>The client directly resumes the application state without initializing or executing redundant Javascript</a:t>
            </a:r>
            <a:endParaRPr sz="17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2"/>
              </a:solidFill>
            </a:endParaRPr>
          </a:p>
        </p:txBody>
      </p:sp>
      <p:pic>
        <p:nvPicPr>
          <p:cNvPr id="387" name="Google Shape;387;p37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8078577" y="-31477"/>
            <a:ext cx="642852" cy="136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/>
          <p:nvPr>
            <p:ph type="title"/>
          </p:nvPr>
        </p:nvSpPr>
        <p:spPr>
          <a:xfrm>
            <a:off x="311700" y="174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Resumability </a:t>
            </a:r>
            <a:endParaRPr/>
          </a:p>
        </p:txBody>
      </p:sp>
      <p:sp>
        <p:nvSpPr>
          <p:cNvPr id="393" name="Google Shape;393;p38"/>
          <p:cNvSpPr/>
          <p:nvPr/>
        </p:nvSpPr>
        <p:spPr>
          <a:xfrm>
            <a:off x="387900" y="747650"/>
            <a:ext cx="7196400" cy="15462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8"/>
          <p:cNvSpPr/>
          <p:nvPr/>
        </p:nvSpPr>
        <p:spPr>
          <a:xfrm>
            <a:off x="599800" y="875875"/>
            <a:ext cx="947750" cy="1003753"/>
          </a:xfrm>
          <a:custGeom>
            <a:rect b="b" l="l" r="r" t="t"/>
            <a:pathLst>
              <a:path extrusionOk="0" h="1723181" w="1723181">
                <a:moveTo>
                  <a:pt x="0" y="0"/>
                </a:moveTo>
                <a:lnTo>
                  <a:pt x="1723181" y="0"/>
                </a:lnTo>
                <a:lnTo>
                  <a:pt x="1723181" y="1723181"/>
                </a:lnTo>
                <a:lnTo>
                  <a:pt x="0" y="1723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" name="Google Shape;395;p38"/>
          <p:cNvSpPr/>
          <p:nvPr/>
        </p:nvSpPr>
        <p:spPr>
          <a:xfrm>
            <a:off x="387900" y="3377950"/>
            <a:ext cx="7196400" cy="1546200"/>
          </a:xfrm>
          <a:prstGeom prst="rect">
            <a:avLst/>
          </a:prstGeom>
          <a:solidFill>
            <a:srgbClr val="CF00C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6" name="Google Shape;396;p38"/>
          <p:cNvCxnSpPr/>
          <p:nvPr/>
        </p:nvCxnSpPr>
        <p:spPr>
          <a:xfrm>
            <a:off x="3819225" y="4101150"/>
            <a:ext cx="1028100" cy="1800"/>
          </a:xfrm>
          <a:prstGeom prst="straightConnector1">
            <a:avLst/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7" name="Google Shape;397;p38"/>
          <p:cNvSpPr/>
          <p:nvPr/>
        </p:nvSpPr>
        <p:spPr>
          <a:xfrm>
            <a:off x="672525" y="3531900"/>
            <a:ext cx="2782981" cy="1240069"/>
          </a:xfrm>
          <a:custGeom>
            <a:rect b="b" l="l" r="r" t="t"/>
            <a:pathLst>
              <a:path extrusionOk="0" h="697648" w="1309638">
                <a:moveTo>
                  <a:pt x="0" y="0"/>
                </a:moveTo>
                <a:lnTo>
                  <a:pt x="1309638" y="0"/>
                </a:lnTo>
                <a:lnTo>
                  <a:pt x="1309638" y="697648"/>
                </a:lnTo>
                <a:lnTo>
                  <a:pt x="0" y="69764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9525">
            <a:solidFill>
              <a:schemeClr val="accent2"/>
            </a:solidFill>
            <a:prstDash val="dash"/>
            <a:miter lim="8000"/>
            <a:headEnd len="sm" w="sm" type="none"/>
            <a:tailEnd len="sm" w="sm" type="none"/>
          </a:ln>
        </p:spPr>
      </p:sp>
      <p:sp>
        <p:nvSpPr>
          <p:cNvPr id="398" name="Google Shape;398;p38"/>
          <p:cNvSpPr txBox="1"/>
          <p:nvPr/>
        </p:nvSpPr>
        <p:spPr>
          <a:xfrm>
            <a:off x="2244784" y="4191873"/>
            <a:ext cx="1111200" cy="4302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</a:rPr>
              <a:t>static</a:t>
            </a:r>
            <a:r>
              <a:rPr b="0" i="0" lang="en" sz="1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component</a:t>
            </a:r>
            <a:endParaRPr sz="1300">
              <a:solidFill>
                <a:schemeClr val="accent2"/>
              </a:solidFill>
            </a:endParaRPr>
          </a:p>
        </p:txBody>
      </p:sp>
      <p:sp>
        <p:nvSpPr>
          <p:cNvPr id="399" name="Google Shape;399;p38"/>
          <p:cNvSpPr txBox="1"/>
          <p:nvPr/>
        </p:nvSpPr>
        <p:spPr>
          <a:xfrm>
            <a:off x="836463" y="4201895"/>
            <a:ext cx="1187400" cy="4302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</a:rPr>
              <a:t>interactive</a:t>
            </a:r>
            <a:r>
              <a:rPr b="0" i="0" lang="en" sz="1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component</a:t>
            </a:r>
            <a:endParaRPr sz="1300">
              <a:solidFill>
                <a:schemeClr val="accent2"/>
              </a:solidFill>
            </a:endParaRPr>
          </a:p>
        </p:txBody>
      </p:sp>
      <p:sp>
        <p:nvSpPr>
          <p:cNvPr id="400" name="Google Shape;400;p38"/>
          <p:cNvSpPr txBox="1"/>
          <p:nvPr/>
        </p:nvSpPr>
        <p:spPr>
          <a:xfrm>
            <a:off x="2222722" y="3622339"/>
            <a:ext cx="1187400" cy="4302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</a:rPr>
              <a:t>interactive</a:t>
            </a:r>
            <a:r>
              <a:rPr b="0" i="0" lang="en" sz="1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component</a:t>
            </a:r>
            <a:endParaRPr sz="1300">
              <a:solidFill>
                <a:schemeClr val="accent2"/>
              </a:solidFill>
            </a:endParaRPr>
          </a:p>
        </p:txBody>
      </p:sp>
      <p:sp>
        <p:nvSpPr>
          <p:cNvPr id="401" name="Google Shape;401;p38"/>
          <p:cNvSpPr txBox="1"/>
          <p:nvPr/>
        </p:nvSpPr>
        <p:spPr>
          <a:xfrm>
            <a:off x="812404" y="3622343"/>
            <a:ext cx="1111200" cy="4302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</a:rPr>
              <a:t>static</a:t>
            </a:r>
            <a:r>
              <a:rPr b="0" i="0" lang="en" sz="1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component</a:t>
            </a:r>
            <a:endParaRPr sz="1300">
              <a:solidFill>
                <a:schemeClr val="accent2"/>
              </a:solidFill>
            </a:endParaRPr>
          </a:p>
        </p:txBody>
      </p:sp>
      <p:cxnSp>
        <p:nvCxnSpPr>
          <p:cNvPr id="402" name="Google Shape;402;p38"/>
          <p:cNvCxnSpPr/>
          <p:nvPr/>
        </p:nvCxnSpPr>
        <p:spPr>
          <a:xfrm flipH="1" rot="10800000">
            <a:off x="3022400" y="2193125"/>
            <a:ext cx="3300" cy="1104600"/>
          </a:xfrm>
          <a:prstGeom prst="straightConnector1">
            <a:avLst/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lgDashDot"/>
            <a:round/>
            <a:headEnd len="med" w="med" type="none"/>
            <a:tailEnd len="med" w="med" type="triangle"/>
          </a:ln>
        </p:spPr>
      </p:cxnSp>
      <p:sp>
        <p:nvSpPr>
          <p:cNvPr id="403" name="Google Shape;403;p38"/>
          <p:cNvSpPr txBox="1"/>
          <p:nvPr/>
        </p:nvSpPr>
        <p:spPr>
          <a:xfrm>
            <a:off x="1913125" y="2752475"/>
            <a:ext cx="37425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HTML + hashed unexecuted js chunks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404" name="Google Shape;404;p38"/>
          <p:cNvSpPr/>
          <p:nvPr/>
        </p:nvSpPr>
        <p:spPr>
          <a:xfrm>
            <a:off x="5484600" y="3622350"/>
            <a:ext cx="897246" cy="959401"/>
          </a:xfrm>
          <a:custGeom>
            <a:rect b="b" l="l" r="r" t="t"/>
            <a:pathLst>
              <a:path extrusionOk="0" h="1327890" w="1324349">
                <a:moveTo>
                  <a:pt x="0" y="0"/>
                </a:moveTo>
                <a:lnTo>
                  <a:pt x="1324349" y="0"/>
                </a:lnTo>
                <a:lnTo>
                  <a:pt x="1324349" y="1327890"/>
                </a:lnTo>
                <a:lnTo>
                  <a:pt x="0" y="1327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38"/>
          <p:cNvSpPr txBox="1"/>
          <p:nvPr/>
        </p:nvSpPr>
        <p:spPr>
          <a:xfrm>
            <a:off x="1623750" y="964825"/>
            <a:ext cx="17865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73763"/>
                </a:solidFill>
              </a:rPr>
              <a:t>HTML with references to event handlers in the format</a:t>
            </a:r>
            <a:br>
              <a:rPr lang="en" sz="1100">
                <a:solidFill>
                  <a:srgbClr val="073763"/>
                </a:solidFill>
              </a:rPr>
            </a:br>
            <a:endParaRPr sz="11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9000"/>
                </a:solidFill>
              </a:rPr>
              <a:t>data-q:event = “increment:1”</a:t>
            </a:r>
            <a:br>
              <a:rPr lang="en" sz="1200">
                <a:solidFill>
                  <a:srgbClr val="073763"/>
                </a:solidFill>
              </a:rPr>
            </a:br>
            <a:endParaRPr sz="1200">
              <a:solidFill>
                <a:srgbClr val="073763"/>
              </a:solidFill>
            </a:endParaRPr>
          </a:p>
        </p:txBody>
      </p:sp>
      <p:sp>
        <p:nvSpPr>
          <p:cNvPr id="406" name="Google Shape;406;p38"/>
          <p:cNvSpPr txBox="1"/>
          <p:nvPr/>
        </p:nvSpPr>
        <p:spPr>
          <a:xfrm>
            <a:off x="6500850" y="346975"/>
            <a:ext cx="10281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CLIENT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407" name="Google Shape;407;p38"/>
          <p:cNvSpPr txBox="1"/>
          <p:nvPr/>
        </p:nvSpPr>
        <p:spPr>
          <a:xfrm>
            <a:off x="6534250" y="2980267"/>
            <a:ext cx="10281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SERVER</a:t>
            </a:r>
            <a:endParaRPr sz="1600">
              <a:solidFill>
                <a:schemeClr val="accent2"/>
              </a:solidFill>
            </a:endParaRPr>
          </a:p>
        </p:txBody>
      </p:sp>
      <p:pic>
        <p:nvPicPr>
          <p:cNvPr id="408" name="Google Shape;408;p38"/>
          <p:cNvPicPr preferRelativeResize="0"/>
          <p:nvPr/>
        </p:nvPicPr>
        <p:blipFill rotWithShape="1">
          <a:blip r:embed="rId5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" name="Google Shape;409;p38"/>
          <p:cNvGrpSpPr/>
          <p:nvPr/>
        </p:nvGrpSpPr>
        <p:grpSpPr>
          <a:xfrm>
            <a:off x="3455511" y="875875"/>
            <a:ext cx="1857152" cy="1130904"/>
            <a:chOff x="3602211" y="875875"/>
            <a:chExt cx="1857152" cy="1130904"/>
          </a:xfrm>
        </p:grpSpPr>
        <p:grpSp>
          <p:nvGrpSpPr>
            <p:cNvPr id="410" name="Google Shape;410;p38"/>
            <p:cNvGrpSpPr/>
            <p:nvPr/>
          </p:nvGrpSpPr>
          <p:grpSpPr>
            <a:xfrm>
              <a:off x="3602211" y="875875"/>
              <a:ext cx="1857152" cy="1130904"/>
              <a:chOff x="4415416" y="807803"/>
              <a:chExt cx="1371300" cy="971484"/>
            </a:xfrm>
          </p:grpSpPr>
          <p:sp>
            <p:nvSpPr>
              <p:cNvPr id="411" name="Google Shape;411;p38"/>
              <p:cNvSpPr/>
              <p:nvPr/>
            </p:nvSpPr>
            <p:spPr>
              <a:xfrm>
                <a:off x="4415416" y="830386"/>
                <a:ext cx="1371300" cy="948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38"/>
              <p:cNvSpPr txBox="1"/>
              <p:nvPr/>
            </p:nvSpPr>
            <p:spPr>
              <a:xfrm>
                <a:off x="4453657" y="807803"/>
                <a:ext cx="699900" cy="50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lt1"/>
                    </a:solidFill>
                  </a:rPr>
                  <a:t>Service Workers</a:t>
                </a:r>
                <a:endParaRPr sz="110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413" name="Google Shape;413;p38"/>
            <p:cNvSpPr txBox="1"/>
            <p:nvPr/>
          </p:nvSpPr>
          <p:spPr>
            <a:xfrm>
              <a:off x="3637000" y="1618725"/>
              <a:ext cx="11166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</a:rPr>
                <a:t>Main Thread</a:t>
              </a:r>
              <a:endParaRPr sz="1100">
                <a:solidFill>
                  <a:schemeClr val="lt1"/>
                </a:solidFill>
              </a:endParaRPr>
            </a:p>
          </p:txBody>
        </p:sp>
        <p:sp>
          <p:nvSpPr>
            <p:cNvPr id="414" name="Google Shape;414;p38"/>
            <p:cNvSpPr txBox="1"/>
            <p:nvPr/>
          </p:nvSpPr>
          <p:spPr>
            <a:xfrm>
              <a:off x="4641075" y="934800"/>
              <a:ext cx="8145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073763"/>
                  </a:solidFill>
                  <a:highlight>
                    <a:srgbClr val="F2F8B0"/>
                  </a:highlight>
                </a:rPr>
                <a:t>hashed1.js</a:t>
              </a:r>
              <a:endParaRPr sz="900">
                <a:solidFill>
                  <a:srgbClr val="073763"/>
                </a:solidFill>
                <a:highlight>
                  <a:srgbClr val="F2F8B0"/>
                </a:highlight>
              </a:endParaRPr>
            </a:p>
          </p:txBody>
        </p:sp>
        <p:sp>
          <p:nvSpPr>
            <p:cNvPr id="415" name="Google Shape;415;p38"/>
            <p:cNvSpPr txBox="1"/>
            <p:nvPr/>
          </p:nvSpPr>
          <p:spPr>
            <a:xfrm>
              <a:off x="4597075" y="1258675"/>
              <a:ext cx="8460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073763"/>
                  </a:solidFill>
                  <a:highlight>
                    <a:srgbClr val="F2F8B0"/>
                  </a:highlight>
                </a:rPr>
                <a:t>hashed2.js </a:t>
              </a:r>
              <a:endParaRPr sz="900">
                <a:solidFill>
                  <a:srgbClr val="073763"/>
                </a:solidFill>
                <a:highlight>
                  <a:srgbClr val="F2F8B0"/>
                </a:highlight>
              </a:endParaRPr>
            </a:p>
          </p:txBody>
        </p:sp>
        <p:sp>
          <p:nvSpPr>
            <p:cNvPr id="416" name="Google Shape;416;p38"/>
            <p:cNvSpPr txBox="1"/>
            <p:nvPr/>
          </p:nvSpPr>
          <p:spPr>
            <a:xfrm>
              <a:off x="4601200" y="1601375"/>
              <a:ext cx="7851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073763"/>
                  </a:solidFill>
                  <a:highlight>
                    <a:srgbClr val="F2F8B0"/>
                  </a:highlight>
                </a:rPr>
                <a:t>hashed3js</a:t>
              </a:r>
              <a:endParaRPr sz="900">
                <a:solidFill>
                  <a:srgbClr val="073763"/>
                </a:solidFill>
                <a:highlight>
                  <a:srgbClr val="F2F8B0"/>
                </a:highlight>
              </a:endParaRPr>
            </a:p>
          </p:txBody>
        </p:sp>
        <p:sp>
          <p:nvSpPr>
            <p:cNvPr id="417" name="Google Shape;417;p38"/>
            <p:cNvSpPr txBox="1"/>
            <p:nvPr/>
          </p:nvSpPr>
          <p:spPr>
            <a:xfrm>
              <a:off x="3770275" y="1299300"/>
              <a:ext cx="6429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lt1"/>
                  </a:solidFill>
                </a:rPr>
                <a:t>or</a:t>
              </a:r>
              <a:endParaRPr b="1" sz="1300">
                <a:solidFill>
                  <a:schemeClr val="lt1"/>
                </a:solidFill>
              </a:endParaRPr>
            </a:p>
          </p:txBody>
        </p:sp>
      </p:grpSp>
      <p:sp>
        <p:nvSpPr>
          <p:cNvPr id="418" name="Google Shape;418;p38"/>
          <p:cNvSpPr txBox="1"/>
          <p:nvPr/>
        </p:nvSpPr>
        <p:spPr>
          <a:xfrm>
            <a:off x="3565450" y="1922597"/>
            <a:ext cx="17472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80000"/>
                </a:solidFill>
              </a:rPr>
              <a:t>Storage of chunks</a:t>
            </a:r>
            <a:endParaRPr b="1" sz="1200">
              <a:solidFill>
                <a:srgbClr val="980000"/>
              </a:solidFill>
            </a:endParaRPr>
          </a:p>
        </p:txBody>
      </p:sp>
      <p:sp>
        <p:nvSpPr>
          <p:cNvPr id="419" name="Google Shape;419;p38"/>
          <p:cNvSpPr txBox="1"/>
          <p:nvPr/>
        </p:nvSpPr>
        <p:spPr>
          <a:xfrm>
            <a:off x="5876850" y="1125100"/>
            <a:ext cx="16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5394"/>
                </a:solidFill>
              </a:rPr>
              <a:t>increment handler → 1 (chunk ID) → chunk-1.js.</a:t>
            </a:r>
            <a:endParaRPr b="1" sz="1100">
              <a:solidFill>
                <a:srgbClr val="0B5394"/>
              </a:solidFill>
            </a:endParaRPr>
          </a:p>
        </p:txBody>
      </p:sp>
      <p:cxnSp>
        <p:nvCxnSpPr>
          <p:cNvPr id="420" name="Google Shape;420;p38"/>
          <p:cNvCxnSpPr/>
          <p:nvPr/>
        </p:nvCxnSpPr>
        <p:spPr>
          <a:xfrm>
            <a:off x="5357900" y="1520750"/>
            <a:ext cx="573600" cy="0"/>
          </a:xfrm>
          <a:prstGeom prst="straightConnector1">
            <a:avLst/>
          </a:prstGeom>
          <a:solidFill>
            <a:schemeClr val="lt2"/>
          </a:solidFill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1" name="Google Shape;421;p38"/>
          <p:cNvSpPr txBox="1"/>
          <p:nvPr/>
        </p:nvSpPr>
        <p:spPr>
          <a:xfrm>
            <a:off x="5484600" y="1894350"/>
            <a:ext cx="21621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80000"/>
                </a:solidFill>
              </a:rPr>
              <a:t>Javascript</a:t>
            </a:r>
            <a:r>
              <a:rPr b="1" lang="en" sz="1200">
                <a:solidFill>
                  <a:srgbClr val="980000"/>
                </a:solidFill>
              </a:rPr>
              <a:t> Chunk Mapping</a:t>
            </a:r>
            <a:endParaRPr b="1" sz="120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9"/>
          <p:cNvSpPr txBox="1"/>
          <p:nvPr>
            <p:ph type="title"/>
          </p:nvPr>
        </p:nvSpPr>
        <p:spPr>
          <a:xfrm>
            <a:off x="311700" y="376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Resumability Example</a:t>
            </a:r>
            <a:endParaRPr/>
          </a:p>
        </p:txBody>
      </p:sp>
      <p:sp>
        <p:nvSpPr>
          <p:cNvPr id="427" name="Google Shape;427;p39"/>
          <p:cNvSpPr txBox="1"/>
          <p:nvPr>
            <p:ph idx="1" type="body"/>
          </p:nvPr>
        </p:nvSpPr>
        <p:spPr>
          <a:xfrm>
            <a:off x="311700" y="1152475"/>
            <a:ext cx="445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D6401"/>
                </a:solidFill>
              </a:rPr>
              <a:t>// Qwik Component Example</a:t>
            </a:r>
            <a:endParaRPr sz="1200">
              <a:solidFill>
                <a:srgbClr val="0D640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7007E"/>
                </a:solidFill>
              </a:rPr>
              <a:t>import</a:t>
            </a:r>
            <a:r>
              <a:rPr lang="en" sz="1200">
                <a:solidFill>
                  <a:srgbClr val="000000"/>
                </a:solidFill>
              </a:rPr>
              <a:t> </a:t>
            </a:r>
            <a:r>
              <a:rPr lang="en" sz="1200">
                <a:solidFill>
                  <a:schemeClr val="accent2"/>
                </a:solidFill>
              </a:rPr>
              <a:t>{ component$ } </a:t>
            </a:r>
            <a:r>
              <a:rPr lang="en" sz="1200">
                <a:solidFill>
                  <a:srgbClr val="97007E"/>
                </a:solidFill>
              </a:rPr>
              <a:t>from</a:t>
            </a:r>
            <a:r>
              <a:rPr lang="en" sz="1200">
                <a:solidFill>
                  <a:srgbClr val="000000"/>
                </a:solidFill>
              </a:rPr>
              <a:t> </a:t>
            </a:r>
            <a:r>
              <a:rPr lang="en" sz="1200">
                <a:solidFill>
                  <a:srgbClr val="B50013"/>
                </a:solidFill>
              </a:rPr>
              <a:t>'@builder.io/qwik'</a:t>
            </a:r>
            <a:r>
              <a:rPr lang="en" sz="1200">
                <a:solidFill>
                  <a:srgbClr val="000000"/>
                </a:solidFill>
              </a:rPr>
              <a:t>;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7007E"/>
                </a:solidFill>
              </a:rPr>
              <a:t>export</a:t>
            </a:r>
            <a:r>
              <a:rPr lang="en" sz="1200">
                <a:solidFill>
                  <a:srgbClr val="000000"/>
                </a:solidFill>
              </a:rPr>
              <a:t> </a:t>
            </a:r>
            <a:r>
              <a:rPr lang="en" sz="1200">
                <a:solidFill>
                  <a:srgbClr val="97007E"/>
                </a:solidFill>
              </a:rPr>
              <a:t>const</a:t>
            </a:r>
            <a:r>
              <a:rPr lang="en" sz="1200">
                <a:solidFill>
                  <a:srgbClr val="000000"/>
                </a:solidFill>
              </a:rPr>
              <a:t> </a:t>
            </a:r>
            <a:r>
              <a:rPr lang="en" sz="1200">
                <a:solidFill>
                  <a:schemeClr val="accent2"/>
                </a:solidFill>
              </a:rPr>
              <a:t>Counter = component$(() =&gt; {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  </a:t>
            </a:r>
            <a:r>
              <a:rPr lang="en" sz="1200">
                <a:solidFill>
                  <a:srgbClr val="97007E"/>
                </a:solidFill>
              </a:rPr>
              <a:t>let</a:t>
            </a:r>
            <a:r>
              <a:rPr lang="en" sz="1200">
                <a:solidFill>
                  <a:srgbClr val="000000"/>
                </a:solidFill>
              </a:rPr>
              <a:t> </a:t>
            </a:r>
            <a:r>
              <a:rPr lang="en" sz="1200">
                <a:solidFill>
                  <a:schemeClr val="accent2"/>
                </a:solidFill>
              </a:rPr>
              <a:t>count = </a:t>
            </a:r>
            <a:r>
              <a:rPr lang="en" sz="1200">
                <a:solidFill>
                  <a:srgbClr val="1400C4"/>
                </a:solidFill>
              </a:rPr>
              <a:t>0</a:t>
            </a:r>
            <a:r>
              <a:rPr lang="en" sz="1200">
                <a:solidFill>
                  <a:schemeClr val="accent2"/>
                </a:solidFill>
              </a:rPr>
              <a:t>;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  </a:t>
            </a:r>
            <a:r>
              <a:rPr lang="en" sz="1200">
                <a:solidFill>
                  <a:srgbClr val="0D6401"/>
                </a:solidFill>
              </a:rPr>
              <a:t>// Event handler embedded in the server-rendered HTML</a:t>
            </a:r>
            <a:endParaRPr sz="1200">
              <a:solidFill>
                <a:srgbClr val="0D640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  </a:t>
            </a:r>
            <a:r>
              <a:rPr lang="en" sz="1200">
                <a:solidFill>
                  <a:srgbClr val="97007E"/>
                </a:solidFill>
              </a:rPr>
              <a:t>const</a:t>
            </a:r>
            <a:r>
              <a:rPr lang="en" sz="1200">
                <a:solidFill>
                  <a:srgbClr val="000000"/>
                </a:solidFill>
              </a:rPr>
              <a:t> </a:t>
            </a:r>
            <a:r>
              <a:rPr lang="en" sz="1200">
                <a:solidFill>
                  <a:schemeClr val="accent2"/>
                </a:solidFill>
              </a:rPr>
              <a:t>increment = () =&gt; {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    count += 1;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    console.log(count);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  };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  </a:t>
            </a:r>
            <a:r>
              <a:rPr lang="en" sz="1200">
                <a:solidFill>
                  <a:srgbClr val="97007E"/>
                </a:solidFill>
              </a:rPr>
              <a:t>return</a:t>
            </a:r>
            <a:r>
              <a:rPr lang="en" sz="1200">
                <a:solidFill>
                  <a:srgbClr val="000000"/>
                </a:solidFill>
              </a:rPr>
              <a:t> </a:t>
            </a:r>
            <a:r>
              <a:rPr lang="en" sz="1200">
                <a:solidFill>
                  <a:schemeClr val="accent2"/>
                </a:solidFill>
              </a:rPr>
              <a:t>(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    </a:t>
            </a:r>
            <a:r>
              <a:rPr lang="en" sz="1200">
                <a:solidFill>
                  <a:srgbClr val="97007E"/>
                </a:solidFill>
              </a:rPr>
              <a:t>&lt;div&gt;</a:t>
            </a:r>
            <a:endParaRPr sz="1200">
              <a:solidFill>
                <a:srgbClr val="97007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      </a:t>
            </a:r>
            <a:r>
              <a:rPr lang="en" sz="1200">
                <a:solidFill>
                  <a:srgbClr val="97007E"/>
                </a:solidFill>
              </a:rPr>
              <a:t>&lt;button </a:t>
            </a:r>
            <a:r>
              <a:rPr lang="en" sz="1200">
                <a:solidFill>
                  <a:srgbClr val="6F5A1E"/>
                </a:solidFill>
              </a:rPr>
              <a:t>onClick</a:t>
            </a:r>
            <a:r>
              <a:rPr lang="en" sz="1200">
                <a:solidFill>
                  <a:srgbClr val="97007E"/>
                </a:solidFill>
              </a:rPr>
              <a:t>$=</a:t>
            </a:r>
            <a:r>
              <a:rPr lang="en" sz="1200">
                <a:solidFill>
                  <a:srgbClr val="B50013"/>
                </a:solidFill>
              </a:rPr>
              <a:t>{increment}</a:t>
            </a:r>
            <a:r>
              <a:rPr lang="en" sz="1200">
                <a:solidFill>
                  <a:srgbClr val="97007E"/>
                </a:solidFill>
              </a:rPr>
              <a:t>&gt;</a:t>
            </a:r>
            <a:r>
              <a:rPr lang="en" sz="1200">
                <a:solidFill>
                  <a:schemeClr val="accent2"/>
                </a:solidFill>
              </a:rPr>
              <a:t>Increment</a:t>
            </a:r>
            <a:r>
              <a:rPr lang="en" sz="1200">
                <a:solidFill>
                  <a:srgbClr val="97007E"/>
                </a:solidFill>
              </a:rPr>
              <a:t>&lt;/button&gt;</a:t>
            </a:r>
            <a:endParaRPr sz="1200">
              <a:solidFill>
                <a:srgbClr val="97007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      </a:t>
            </a:r>
            <a:r>
              <a:rPr lang="en" sz="1200">
                <a:solidFill>
                  <a:srgbClr val="97007E"/>
                </a:solidFill>
              </a:rPr>
              <a:t>&lt;span&gt;</a:t>
            </a:r>
            <a:r>
              <a:rPr lang="en" sz="1200">
                <a:solidFill>
                  <a:schemeClr val="accent2"/>
                </a:solidFill>
              </a:rPr>
              <a:t>{count}</a:t>
            </a:r>
            <a:r>
              <a:rPr lang="en" sz="1200">
                <a:solidFill>
                  <a:srgbClr val="97007E"/>
                </a:solidFill>
              </a:rPr>
              <a:t>&lt;/span&gt;</a:t>
            </a:r>
            <a:endParaRPr sz="1200">
              <a:solidFill>
                <a:srgbClr val="97007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    </a:t>
            </a:r>
            <a:r>
              <a:rPr lang="en" sz="1200">
                <a:solidFill>
                  <a:srgbClr val="97007E"/>
                </a:solidFill>
              </a:rPr>
              <a:t>&lt;/div&gt;</a:t>
            </a:r>
            <a:endParaRPr sz="1200">
              <a:solidFill>
                <a:srgbClr val="97007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  </a:t>
            </a:r>
            <a:r>
              <a:rPr lang="en" sz="1200">
                <a:solidFill>
                  <a:schemeClr val="accent2"/>
                </a:solidFill>
              </a:rPr>
              <a:t>);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});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28" name="Google Shape;428;p39"/>
          <p:cNvSpPr txBox="1"/>
          <p:nvPr/>
        </p:nvSpPr>
        <p:spPr>
          <a:xfrm>
            <a:off x="5036300" y="1369700"/>
            <a:ext cx="38469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D6401"/>
                </a:solidFill>
              </a:rPr>
              <a:t>&lt;!-- Server-rendered HTML with event handlers embedded --&gt;</a:t>
            </a:r>
            <a:endParaRPr sz="1200">
              <a:solidFill>
                <a:srgbClr val="0D640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7007E"/>
                </a:solidFill>
              </a:rPr>
              <a:t>&lt;div&gt;</a:t>
            </a:r>
            <a:endParaRPr sz="1200">
              <a:solidFill>
                <a:srgbClr val="97007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</a:t>
            </a:r>
            <a:r>
              <a:rPr lang="en" sz="1200">
                <a:solidFill>
                  <a:srgbClr val="97007E"/>
                </a:solidFill>
              </a:rPr>
              <a:t>&lt;button </a:t>
            </a:r>
            <a:r>
              <a:rPr lang="en" sz="1200">
                <a:solidFill>
                  <a:srgbClr val="6F5A1E"/>
                </a:solidFill>
              </a:rPr>
              <a:t>data-q:event</a:t>
            </a:r>
            <a:r>
              <a:rPr lang="en" sz="1200">
                <a:solidFill>
                  <a:srgbClr val="97007E"/>
                </a:solidFill>
              </a:rPr>
              <a:t>=</a:t>
            </a:r>
            <a:r>
              <a:rPr lang="en" sz="1200">
                <a:solidFill>
                  <a:srgbClr val="B50013"/>
                </a:solidFill>
              </a:rPr>
              <a:t>"increment:1"</a:t>
            </a:r>
            <a:r>
              <a:rPr lang="en" sz="1200">
                <a:solidFill>
                  <a:srgbClr val="97007E"/>
                </a:solidFill>
              </a:rPr>
              <a:t>&gt;</a:t>
            </a:r>
            <a:r>
              <a:rPr lang="en" sz="1200">
                <a:solidFill>
                  <a:schemeClr val="accent2"/>
                </a:solidFill>
              </a:rPr>
              <a:t>Increment</a:t>
            </a:r>
            <a:r>
              <a:rPr lang="en" sz="1200">
                <a:solidFill>
                  <a:srgbClr val="97007E"/>
                </a:solidFill>
              </a:rPr>
              <a:t>&lt;/button&gt;</a:t>
            </a:r>
            <a:endParaRPr sz="1200">
              <a:solidFill>
                <a:srgbClr val="97007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</a:t>
            </a:r>
            <a:r>
              <a:rPr lang="en" sz="1200">
                <a:solidFill>
                  <a:srgbClr val="97007E"/>
                </a:solidFill>
              </a:rPr>
              <a:t>&lt;span&gt;</a:t>
            </a:r>
            <a:r>
              <a:rPr lang="en" sz="1200">
                <a:solidFill>
                  <a:schemeClr val="accent2"/>
                </a:solidFill>
              </a:rPr>
              <a:t>0</a:t>
            </a:r>
            <a:r>
              <a:rPr lang="en" sz="1200">
                <a:solidFill>
                  <a:srgbClr val="97007E"/>
                </a:solidFill>
              </a:rPr>
              <a:t>&lt;/span&gt;</a:t>
            </a:r>
            <a:endParaRPr sz="1200">
              <a:solidFill>
                <a:srgbClr val="97007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7007E"/>
                </a:solidFill>
              </a:rPr>
              <a:t>&lt;/div&gt;</a:t>
            </a:r>
            <a:endParaRPr sz="1200">
              <a:solidFill>
                <a:srgbClr val="97007E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0"/>
          <p:cNvSpPr txBox="1"/>
          <p:nvPr>
            <p:ph type="title"/>
          </p:nvPr>
        </p:nvSpPr>
        <p:spPr>
          <a:xfrm>
            <a:off x="311700" y="86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Comparison between architectures</a:t>
            </a:r>
            <a:endParaRPr/>
          </a:p>
        </p:txBody>
      </p:sp>
      <p:pic>
        <p:nvPicPr>
          <p:cNvPr id="434" name="Google Shape;43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500" y="1181563"/>
            <a:ext cx="2782475" cy="257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9275" y="1181563"/>
            <a:ext cx="2761034" cy="257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0606" y="1193000"/>
            <a:ext cx="2736470" cy="25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0"/>
          <p:cNvSpPr txBox="1"/>
          <p:nvPr/>
        </p:nvSpPr>
        <p:spPr>
          <a:xfrm>
            <a:off x="811575" y="3998875"/>
            <a:ext cx="21771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</a:rPr>
              <a:t>Render all components together and hydrate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438" name="Google Shape;438;p40"/>
          <p:cNvSpPr txBox="1"/>
          <p:nvPr/>
        </p:nvSpPr>
        <p:spPr>
          <a:xfrm>
            <a:off x="3323628" y="3880522"/>
            <a:ext cx="27366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</a:rPr>
              <a:t>Render all components, hydrate key components first and then progressively hydrate others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439" name="Google Shape;439;p40"/>
          <p:cNvSpPr txBox="1"/>
          <p:nvPr/>
        </p:nvSpPr>
        <p:spPr>
          <a:xfrm>
            <a:off x="6267030" y="3793050"/>
            <a:ext cx="26256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</a:rPr>
              <a:t>Static components are server rendered HTML. Script is only required for interactive components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440" name="Google Shape;440;p40"/>
          <p:cNvSpPr txBox="1"/>
          <p:nvPr/>
        </p:nvSpPr>
        <p:spPr>
          <a:xfrm>
            <a:off x="1112925" y="670950"/>
            <a:ext cx="9033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</a:rPr>
              <a:t>SSR</a:t>
            </a:r>
            <a:endParaRPr sz="1500">
              <a:solidFill>
                <a:schemeClr val="accent4"/>
              </a:solidFill>
            </a:endParaRPr>
          </a:p>
        </p:txBody>
      </p:sp>
      <p:sp>
        <p:nvSpPr>
          <p:cNvPr id="441" name="Google Shape;441;p40"/>
          <p:cNvSpPr txBox="1"/>
          <p:nvPr/>
        </p:nvSpPr>
        <p:spPr>
          <a:xfrm>
            <a:off x="3618475" y="657900"/>
            <a:ext cx="23838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</a:rPr>
              <a:t>Progressive Hydration</a:t>
            </a:r>
            <a:endParaRPr sz="1500">
              <a:solidFill>
                <a:schemeClr val="accent4"/>
              </a:solidFill>
            </a:endParaRPr>
          </a:p>
        </p:txBody>
      </p:sp>
      <p:sp>
        <p:nvSpPr>
          <p:cNvPr id="442" name="Google Shape;442;p40"/>
          <p:cNvSpPr txBox="1"/>
          <p:nvPr/>
        </p:nvSpPr>
        <p:spPr>
          <a:xfrm>
            <a:off x="6553375" y="669175"/>
            <a:ext cx="20529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</a:rPr>
              <a:t>Islands</a:t>
            </a:r>
            <a:r>
              <a:rPr lang="en" sz="1500">
                <a:solidFill>
                  <a:schemeClr val="accent4"/>
                </a:solidFill>
              </a:rPr>
              <a:t> Architecture</a:t>
            </a:r>
            <a:endParaRPr sz="1500">
              <a:solidFill>
                <a:schemeClr val="accent4"/>
              </a:solidFill>
            </a:endParaRPr>
          </a:p>
        </p:txBody>
      </p:sp>
      <p:sp>
        <p:nvSpPr>
          <p:cNvPr id="443" name="Google Shape;443;p40"/>
          <p:cNvSpPr txBox="1"/>
          <p:nvPr/>
        </p:nvSpPr>
        <p:spPr>
          <a:xfrm>
            <a:off x="5783225" y="4755150"/>
            <a:ext cx="31584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FA8DC"/>
                </a:solidFill>
              </a:rPr>
              <a:t>https://www.patterns.dev/vanilla/islands-architecture/</a:t>
            </a:r>
            <a:endParaRPr sz="1000">
              <a:solidFill>
                <a:srgbClr val="6FA8D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1"/>
          <p:cNvSpPr txBox="1"/>
          <p:nvPr>
            <p:ph type="title"/>
          </p:nvPr>
        </p:nvSpPr>
        <p:spPr>
          <a:xfrm>
            <a:off x="311700" y="272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Execution Table</a:t>
            </a:r>
            <a:endParaRPr/>
          </a:p>
        </p:txBody>
      </p:sp>
      <p:graphicFrame>
        <p:nvGraphicFramePr>
          <p:cNvPr id="449" name="Google Shape;449;p41"/>
          <p:cNvGraphicFramePr/>
          <p:nvPr/>
        </p:nvGraphicFramePr>
        <p:xfrm>
          <a:off x="505350" y="102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{81110320-6F97-4D6C-B9DE-C75776ACA9B6}</a:tableStyleId>
              </a:tblPr>
              <a:tblGrid>
                <a:gridCol w="2674775"/>
                <a:gridCol w="1158575"/>
                <a:gridCol w="1916675"/>
                <a:gridCol w="19166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Rendering Technique</a:t>
                      </a:r>
                      <a:endParaRPr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Build Time</a:t>
                      </a:r>
                      <a:endParaRPr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Run Time (Server)</a:t>
                      </a:r>
                      <a:endParaRPr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Run Time (Client)</a:t>
                      </a:r>
                      <a:endParaRPr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2"/>
                          </a:solidFill>
                        </a:rPr>
                        <a:t>Static Site Generation (SSG)</a:t>
                      </a:r>
                      <a:endParaRPr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✅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❌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❌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Incremental Static Site Generation (ISG)  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✅ </a:t>
                      </a:r>
                      <a:r>
                        <a:rPr lang="en" sz="900">
                          <a:solidFill>
                            <a:schemeClr val="accent2"/>
                          </a:solidFill>
                        </a:rPr>
                        <a:t>(</a:t>
                      </a:r>
                      <a:r>
                        <a:rPr lang="en" sz="900">
                          <a:solidFill>
                            <a:schemeClr val="accent2"/>
                          </a:solidFill>
                        </a:rPr>
                        <a:t>initial</a:t>
                      </a:r>
                      <a:r>
                        <a:rPr lang="en" sz="900">
                          <a:solidFill>
                            <a:schemeClr val="accent2"/>
                          </a:solidFill>
                        </a:rPr>
                        <a:t>)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✅ </a:t>
                      </a:r>
                      <a:r>
                        <a:rPr lang="en" sz="900">
                          <a:solidFill>
                            <a:schemeClr val="accent2"/>
                          </a:solidFill>
                        </a:rPr>
                        <a:t>(on-demand updates)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❌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Server-Side Rendering (SSR)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❌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✅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✅</a:t>
                      </a:r>
                      <a:r>
                        <a:rPr lang="en" sz="9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900">
                          <a:solidFill>
                            <a:schemeClr val="accent2"/>
                          </a:solidFill>
                        </a:rPr>
                        <a:t>(for hydration only)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React Server Components (RSC)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❌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✅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❌</a:t>
                      </a:r>
                      <a:r>
                        <a:rPr lang="en" sz="900">
                          <a:solidFill>
                            <a:schemeClr val="accent2"/>
                          </a:solidFill>
                        </a:rPr>
                        <a:t> (for server components only)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Client-Side Rendering (CSR)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❌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❌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 ✅ </a:t>
                      </a:r>
                      <a:r>
                        <a:rPr lang="en" sz="900">
                          <a:solidFill>
                            <a:schemeClr val="accent2"/>
                          </a:solidFill>
                        </a:rPr>
                        <a:t>(hydration of islands)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Islands Architecture (Astro)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 ✅</a:t>
                      </a:r>
                      <a:r>
                        <a:rPr lang="en" sz="900">
                          <a:solidFill>
                            <a:schemeClr val="accent2"/>
                          </a:solidFill>
                        </a:rPr>
                        <a:t> (static parts)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❌ </a:t>
                      </a:r>
                      <a:r>
                        <a:rPr lang="en" sz="900">
                          <a:solidFill>
                            <a:schemeClr val="accent2"/>
                          </a:solidFill>
                        </a:rPr>
                        <a:t>(for static parts) </a:t>
                      </a:r>
                      <a:r>
                        <a:rPr lang="en" sz="900">
                          <a:solidFill>
                            <a:srgbClr val="0E0E0E"/>
                          </a:solidFill>
                        </a:rPr>
                        <a:t> ✅ </a:t>
                      </a:r>
                      <a:r>
                        <a:rPr lang="en" sz="900">
                          <a:solidFill>
                            <a:schemeClr val="accent2"/>
                          </a:solidFill>
                        </a:rPr>
                        <a:t>(dynamic parts)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 ✅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Resumability (Qwik)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 ✅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❌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E0E0E"/>
                          </a:solidFill>
                        </a:rPr>
                        <a:t> ✅</a:t>
                      </a:r>
                      <a:r>
                        <a:rPr lang="en" sz="900">
                          <a:solidFill>
                            <a:schemeClr val="accent2"/>
                          </a:solidFill>
                        </a:rPr>
                        <a:t>(resume interactivity only)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338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Aspects of Rendering Architectures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349300" cy="23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❏"/>
            </a:pPr>
            <a:r>
              <a:rPr lang="en"/>
              <a:t>Programming Model: </a:t>
            </a:r>
            <a:r>
              <a:rPr lang="en">
                <a:solidFill>
                  <a:schemeClr val="dk1"/>
                </a:solidFill>
              </a:rPr>
              <a:t>Imperative vs Declarative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❏"/>
            </a:pPr>
            <a:r>
              <a:rPr lang="en"/>
              <a:t>Primitive Language: </a:t>
            </a:r>
            <a:r>
              <a:rPr lang="en">
                <a:solidFill>
                  <a:schemeClr val="dk1"/>
                </a:solidFill>
              </a:rPr>
              <a:t>Javascript vs Web Assembly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❏"/>
            </a:pPr>
            <a:r>
              <a:rPr lang="en"/>
              <a:t>Location of Rendering: </a:t>
            </a:r>
            <a:r>
              <a:rPr lang="en">
                <a:solidFill>
                  <a:schemeClr val="dk1"/>
                </a:solidFill>
              </a:rPr>
              <a:t>Client vs Server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❏"/>
            </a:pPr>
            <a:r>
              <a:rPr lang="en"/>
              <a:t>Reactivity Type: </a:t>
            </a:r>
            <a:r>
              <a:rPr lang="en">
                <a:solidFill>
                  <a:schemeClr val="dk1"/>
                </a:solidFill>
              </a:rPr>
              <a:t>Fullpage Reload vs Hydration vs Resumability vs Islands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❏"/>
            </a:pPr>
            <a:r>
              <a:rPr lang="en"/>
              <a:t>Performance:</a:t>
            </a:r>
            <a:r>
              <a:rPr lang="en">
                <a:solidFill>
                  <a:schemeClr val="dk1"/>
                </a:solidFill>
              </a:rPr>
              <a:t> Web Vitals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 rot="5400000">
            <a:off x="317277" y="3674873"/>
            <a:ext cx="642852" cy="136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 of Web Rendering Architectures (Part 1)</a:t>
            </a:r>
            <a:endParaRPr/>
          </a:p>
        </p:txBody>
      </p:sp>
      <p:sp>
        <p:nvSpPr>
          <p:cNvPr id="455" name="Google Shape;455;p42"/>
          <p:cNvSpPr txBox="1"/>
          <p:nvPr>
            <p:ph idx="1" type="body"/>
          </p:nvPr>
        </p:nvSpPr>
        <p:spPr>
          <a:xfrm>
            <a:off x="254100" y="1184450"/>
            <a:ext cx="8578200" cy="3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100000"/>
              <a:buChar char="❏"/>
            </a:pPr>
            <a:r>
              <a:rPr lang="en">
                <a:solidFill>
                  <a:srgbClr val="00FFFF"/>
                </a:solidFill>
              </a:rPr>
              <a:t>Streaming SSR: </a:t>
            </a:r>
            <a:r>
              <a:rPr b="1" lang="en">
                <a:solidFill>
                  <a:schemeClr val="accent2"/>
                </a:solidFill>
              </a:rPr>
              <a:t> </a:t>
            </a:r>
            <a:r>
              <a:rPr lang="en">
                <a:solidFill>
                  <a:srgbClr val="B7B7B7"/>
                </a:solidFill>
              </a:rPr>
              <a:t>Sends HTML to the client </a:t>
            </a:r>
            <a:r>
              <a:rPr b="1" lang="en">
                <a:solidFill>
                  <a:schemeClr val="dk1"/>
                </a:solidFill>
              </a:rPr>
              <a:t>in chunks</a:t>
            </a:r>
            <a:r>
              <a:rPr lang="en">
                <a:solidFill>
                  <a:srgbClr val="B7B7B7"/>
                </a:solidFill>
              </a:rPr>
              <a:t> from the server</a:t>
            </a:r>
            <a:endParaRPr>
              <a:solidFill>
                <a:srgbClr val="B7B7B7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FFFF"/>
              </a:buClr>
              <a:buSzPct val="100000"/>
              <a:buChar char="❏"/>
            </a:pPr>
            <a:r>
              <a:rPr lang="en">
                <a:solidFill>
                  <a:srgbClr val="00FFFF"/>
                </a:solidFill>
              </a:rPr>
              <a:t>Edge-rendering: </a:t>
            </a:r>
            <a:r>
              <a:rPr lang="en"/>
              <a:t>Distributed, faster content delivery via </a:t>
            </a:r>
            <a:r>
              <a:rPr b="1" lang="en">
                <a:solidFill>
                  <a:schemeClr val="dk1"/>
                </a:solidFill>
              </a:rPr>
              <a:t>edge servers</a:t>
            </a:r>
            <a:r>
              <a:rPr lang="en"/>
              <a:t>, </a:t>
            </a:r>
            <a:r>
              <a:rPr lang="en"/>
              <a:t>reducing latency by serving content from global locations (e.g. Cloudflare Workers)</a:t>
            </a:r>
            <a:endParaRPr/>
          </a:p>
          <a:p>
            <a:pPr indent="-317742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b="1" lang="en" sz="1517">
                <a:solidFill>
                  <a:schemeClr val="dk1"/>
                </a:solidFill>
              </a:rPr>
              <a:t>Use Case : </a:t>
            </a:r>
            <a:r>
              <a:rPr lang="en" sz="1517">
                <a:solidFill>
                  <a:srgbClr val="B7B7B7"/>
                </a:solidFill>
              </a:rPr>
              <a:t>Global apps with fast content delivery</a:t>
            </a:r>
            <a:endParaRPr sz="1517">
              <a:solidFill>
                <a:srgbClr val="B7B7B7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FFFF"/>
              </a:buClr>
              <a:buSzPct val="100000"/>
              <a:buChar char="❏"/>
            </a:pPr>
            <a:r>
              <a:rPr lang="en">
                <a:solidFill>
                  <a:srgbClr val="00FFFF"/>
                </a:solidFill>
              </a:rPr>
              <a:t>Serverless Rendering: </a:t>
            </a:r>
            <a:r>
              <a:rPr b="1" lang="en">
                <a:solidFill>
                  <a:srgbClr val="CCCCCC"/>
                </a:solidFill>
              </a:rPr>
              <a:t>Serverless functions,</a:t>
            </a:r>
            <a:r>
              <a:rPr lang="en">
                <a:solidFill>
                  <a:srgbClr val="CCCCCC"/>
                </a:solidFill>
              </a:rPr>
              <a:t> removing the need for dedicated servers and dynamically </a:t>
            </a:r>
            <a:r>
              <a:rPr lang="en">
                <a:solidFill>
                  <a:srgbClr val="CCCCCC"/>
                </a:solidFill>
              </a:rPr>
              <a:t>scaling</a:t>
            </a:r>
            <a:r>
              <a:rPr lang="en">
                <a:solidFill>
                  <a:srgbClr val="CCCCCC"/>
                </a:solidFill>
              </a:rPr>
              <a:t> resources. Reduces overhead. Optimize cost.</a:t>
            </a:r>
            <a:endParaRPr>
              <a:solidFill>
                <a:srgbClr val="CCCCCC"/>
              </a:solidFill>
            </a:endParaRPr>
          </a:p>
          <a:p>
            <a:pPr indent="-310832" lvl="1" marL="9144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CCCCCC"/>
              </a:buClr>
              <a:buSzPct val="100000"/>
              <a:buChar char="❏"/>
            </a:pPr>
            <a:r>
              <a:rPr b="1" lang="en">
                <a:solidFill>
                  <a:schemeClr val="dk1"/>
                </a:solidFill>
              </a:rPr>
              <a:t>Use Case:</a:t>
            </a:r>
            <a:r>
              <a:rPr b="1" lang="en">
                <a:solidFill>
                  <a:srgbClr val="CCCCCC"/>
                </a:solidFill>
              </a:rPr>
              <a:t>  </a:t>
            </a:r>
            <a:r>
              <a:rPr lang="en">
                <a:solidFill>
                  <a:srgbClr val="CCCCCC"/>
                </a:solidFill>
              </a:rPr>
              <a:t>Scalable apps with fluctuating traffic demands</a:t>
            </a:r>
            <a:endParaRPr>
              <a:solidFill>
                <a:srgbClr val="CCCCCC"/>
              </a:solidFill>
            </a:endParaRPr>
          </a:p>
        </p:txBody>
      </p:sp>
      <p:pic>
        <p:nvPicPr>
          <p:cNvPr id="456" name="Google Shape;456;p42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2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 rot="5400000">
            <a:off x="282399" y="3709750"/>
            <a:ext cx="580526" cy="123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 of Web Rendering Architectures (Part 2)</a:t>
            </a:r>
            <a:endParaRPr/>
          </a:p>
        </p:txBody>
      </p:sp>
      <p:sp>
        <p:nvSpPr>
          <p:cNvPr id="463" name="Google Shape;463;p43"/>
          <p:cNvSpPr txBox="1"/>
          <p:nvPr>
            <p:ph idx="1" type="body"/>
          </p:nvPr>
        </p:nvSpPr>
        <p:spPr>
          <a:xfrm>
            <a:off x="279750" y="1178475"/>
            <a:ext cx="8584500" cy="33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100000"/>
              <a:buChar char="❏"/>
            </a:pPr>
            <a:r>
              <a:rPr lang="en">
                <a:solidFill>
                  <a:srgbClr val="00FFFF"/>
                </a:solidFill>
              </a:rPr>
              <a:t>Web Assembly: </a:t>
            </a:r>
            <a:r>
              <a:rPr lang="en"/>
              <a:t>High Performance client-side processing  </a:t>
            </a:r>
            <a:r>
              <a:rPr b="1" lang="en">
                <a:solidFill>
                  <a:schemeClr val="dk1"/>
                </a:solidFill>
              </a:rPr>
              <a:t>at near-native speed </a:t>
            </a:r>
            <a:r>
              <a:rPr lang="en"/>
              <a:t>(e.g. Rust)</a:t>
            </a:r>
            <a:endParaRPr/>
          </a:p>
          <a:p>
            <a:pPr indent="-310832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b="1" lang="en">
                <a:solidFill>
                  <a:schemeClr val="dk1"/>
                </a:solidFill>
              </a:rPr>
              <a:t>Use cases: </a:t>
            </a:r>
            <a:r>
              <a:rPr lang="en">
                <a:solidFill>
                  <a:srgbClr val="CCCCCC"/>
                </a:solidFill>
              </a:rPr>
              <a:t>Games, simulations, Image Video Processing, CAD Applications for 3D Rendering, TensorFlow, complex web design tool (Figma)</a:t>
            </a:r>
            <a:endParaRPr>
              <a:solidFill>
                <a:srgbClr val="CCCCCC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FFFF"/>
              </a:buClr>
              <a:buSzPct val="100000"/>
              <a:buChar char="❏"/>
            </a:pPr>
            <a:r>
              <a:rPr lang="en">
                <a:solidFill>
                  <a:srgbClr val="00FFFF"/>
                </a:solidFill>
              </a:rPr>
              <a:t>Real-time Rendering: </a:t>
            </a:r>
            <a:r>
              <a:rPr lang="en">
                <a:solidFill>
                  <a:srgbClr val="B7B7B7"/>
                </a:solidFill>
              </a:rPr>
              <a:t>Immediate content updates where systems responds to user interactions </a:t>
            </a:r>
            <a:endParaRPr>
              <a:solidFill>
                <a:srgbClr val="B7B7B7"/>
              </a:solidFill>
            </a:endParaRPr>
          </a:p>
          <a:p>
            <a:pPr indent="-310832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b="1" lang="en">
                <a:solidFill>
                  <a:schemeClr val="dk1"/>
                </a:solidFill>
              </a:rPr>
              <a:t>Use cases: </a:t>
            </a:r>
            <a:r>
              <a:rPr lang="en"/>
              <a:t>Live collaboration tools, chat applications, live updates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64" name="Google Shape;464;p43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3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 rot="5400000">
            <a:off x="282399" y="3709750"/>
            <a:ext cx="580526" cy="123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4"/>
          <p:cNvSpPr txBox="1"/>
          <p:nvPr>
            <p:ph type="title"/>
          </p:nvPr>
        </p:nvSpPr>
        <p:spPr>
          <a:xfrm>
            <a:off x="-131200" y="946625"/>
            <a:ext cx="46794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FFFF"/>
                </a:solidFill>
              </a:rPr>
              <a:t>Thank you!</a:t>
            </a:r>
            <a:endParaRPr sz="5200">
              <a:solidFill>
                <a:srgbClr val="00FFFF"/>
              </a:solidFill>
            </a:endParaRPr>
          </a:p>
        </p:txBody>
      </p:sp>
      <p:pic>
        <p:nvPicPr>
          <p:cNvPr id="471" name="Google Shape;47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124" y="3777776"/>
            <a:ext cx="2512200" cy="52367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4"/>
          <p:cNvSpPr txBox="1"/>
          <p:nvPr/>
        </p:nvSpPr>
        <p:spPr>
          <a:xfrm>
            <a:off x="1207700" y="2702500"/>
            <a:ext cx="19818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tech.</a:t>
            </a:r>
            <a:r>
              <a:rPr lang="en">
                <a:solidFill>
                  <a:schemeClr val="lt2"/>
                </a:solidFill>
              </a:rPr>
              <a:t>evangelia.me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73" name="Google Shape;473;p44"/>
          <p:cNvSpPr txBox="1"/>
          <p:nvPr/>
        </p:nvSpPr>
        <p:spPr>
          <a:xfrm>
            <a:off x="1200375" y="3146200"/>
            <a:ext cx="20313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contact@evangelia.me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9461" y="1656149"/>
            <a:ext cx="1831199" cy="183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4"/>
          <p:cNvPicPr preferRelativeResize="0"/>
          <p:nvPr/>
        </p:nvPicPr>
        <p:blipFill rotWithShape="1">
          <a:blip r:embed="rId5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4"/>
          <p:cNvPicPr preferRelativeResize="0"/>
          <p:nvPr/>
        </p:nvPicPr>
        <p:blipFill rotWithShape="1">
          <a:blip r:embed="rId5">
            <a:alphaModFix/>
          </a:blip>
          <a:srcRect b="41539" l="22139" r="70151" t="7691"/>
          <a:stretch/>
        </p:blipFill>
        <p:spPr>
          <a:xfrm rot="5400000">
            <a:off x="282399" y="3709750"/>
            <a:ext cx="580526" cy="1230276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4"/>
          <p:cNvSpPr txBox="1"/>
          <p:nvPr>
            <p:ph type="title"/>
          </p:nvPr>
        </p:nvSpPr>
        <p:spPr>
          <a:xfrm>
            <a:off x="581600" y="1828325"/>
            <a:ext cx="308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&lt;Connect with me&gt;</a:t>
            </a:r>
            <a:endParaRPr sz="2100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78" name="Google Shape;478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6931" y="3235629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6925" y="2762500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Imperative vs. Declarative Approaches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 rot="5400000">
            <a:off x="282399" y="3709750"/>
            <a:ext cx="580526" cy="1230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16"/>
          <p:cNvGrpSpPr/>
          <p:nvPr/>
        </p:nvGrpSpPr>
        <p:grpSpPr>
          <a:xfrm>
            <a:off x="4786500" y="1147425"/>
            <a:ext cx="3705300" cy="2605100"/>
            <a:chOff x="311700" y="1178475"/>
            <a:chExt cx="3705300" cy="2605100"/>
          </a:xfrm>
        </p:grpSpPr>
        <p:sp>
          <p:nvSpPr>
            <p:cNvPr id="84" name="Google Shape;84;p16"/>
            <p:cNvSpPr txBox="1"/>
            <p:nvPr/>
          </p:nvSpPr>
          <p:spPr>
            <a:xfrm>
              <a:off x="311700" y="1178475"/>
              <a:ext cx="3705300" cy="2124000"/>
            </a:xfrm>
            <a:prstGeom prst="rect">
              <a:avLst/>
            </a:prstGeom>
            <a:noFill/>
            <a:ln cap="flat" cmpd="sng" w="9525">
              <a:solidFill>
                <a:srgbClr val="B7B7B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" name="Google Shape;85;p16"/>
            <p:cNvSpPr txBox="1"/>
            <p:nvPr/>
          </p:nvSpPr>
          <p:spPr>
            <a:xfrm>
              <a:off x="2509200" y="3347375"/>
              <a:ext cx="1507800" cy="43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B400FF"/>
                  </a:solidFill>
                </a:rPr>
                <a:t>Declarative </a:t>
              </a:r>
              <a:endParaRPr sz="1600">
                <a:solidFill>
                  <a:srgbClr val="B400FF"/>
                </a:solidFill>
              </a:endParaRPr>
            </a:p>
          </p:txBody>
        </p:sp>
        <p:sp>
          <p:nvSpPr>
            <p:cNvPr id="86" name="Google Shape;86;p16"/>
            <p:cNvSpPr txBox="1"/>
            <p:nvPr/>
          </p:nvSpPr>
          <p:spPr>
            <a:xfrm>
              <a:off x="1700450" y="1685750"/>
              <a:ext cx="1157100" cy="43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FFFF"/>
                  </a:solidFill>
                </a:rPr>
                <a:t>WHAT?</a:t>
              </a:r>
              <a:endParaRPr sz="1800">
                <a:solidFill>
                  <a:srgbClr val="00FFFF"/>
                </a:solidFill>
              </a:endParaRPr>
            </a:p>
          </p:txBody>
        </p:sp>
        <p:sp>
          <p:nvSpPr>
            <p:cNvPr id="87" name="Google Shape;87;p16"/>
            <p:cNvSpPr txBox="1"/>
            <p:nvPr/>
          </p:nvSpPr>
          <p:spPr>
            <a:xfrm>
              <a:off x="877600" y="2231875"/>
              <a:ext cx="2688900" cy="43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D9D9D9"/>
                  </a:solidFill>
                </a:rPr>
                <a:t>is the desired outcome</a:t>
              </a:r>
              <a:endParaRPr sz="1800">
                <a:solidFill>
                  <a:srgbClr val="D9D9D9"/>
                </a:solidFill>
              </a:endParaRPr>
            </a:p>
          </p:txBody>
        </p:sp>
      </p:grpSp>
      <p:sp>
        <p:nvSpPr>
          <p:cNvPr id="88" name="Google Shape;88;p16"/>
          <p:cNvSpPr txBox="1"/>
          <p:nvPr/>
        </p:nvSpPr>
        <p:spPr>
          <a:xfrm>
            <a:off x="2813475" y="3316313"/>
            <a:ext cx="14634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B400FF"/>
                </a:solidFill>
              </a:rPr>
              <a:t>Imperative</a:t>
            </a:r>
            <a:endParaRPr sz="1600">
              <a:solidFill>
                <a:srgbClr val="B400FF"/>
              </a:solidFill>
            </a:endParaRPr>
          </a:p>
        </p:txBody>
      </p:sp>
      <p:grpSp>
        <p:nvGrpSpPr>
          <p:cNvPr id="89" name="Google Shape;89;p16"/>
          <p:cNvGrpSpPr/>
          <p:nvPr/>
        </p:nvGrpSpPr>
        <p:grpSpPr>
          <a:xfrm>
            <a:off x="471675" y="1147413"/>
            <a:ext cx="3805200" cy="2124000"/>
            <a:chOff x="4346025" y="1178475"/>
            <a:chExt cx="3805200" cy="2124000"/>
          </a:xfrm>
        </p:grpSpPr>
        <p:sp>
          <p:nvSpPr>
            <p:cNvPr id="90" name="Google Shape;90;p16"/>
            <p:cNvSpPr txBox="1"/>
            <p:nvPr/>
          </p:nvSpPr>
          <p:spPr>
            <a:xfrm>
              <a:off x="4346025" y="1178475"/>
              <a:ext cx="3805200" cy="2124000"/>
            </a:xfrm>
            <a:prstGeom prst="rect">
              <a:avLst/>
            </a:prstGeom>
            <a:noFill/>
            <a:ln cap="flat" cmpd="sng" w="9525">
              <a:solidFill>
                <a:srgbClr val="B7B7B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6"/>
            <p:cNvSpPr txBox="1"/>
            <p:nvPr/>
          </p:nvSpPr>
          <p:spPr>
            <a:xfrm>
              <a:off x="5785600" y="1769175"/>
              <a:ext cx="1157100" cy="43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FFFF"/>
                  </a:solidFill>
                </a:rPr>
                <a:t>HOW?</a:t>
              </a:r>
              <a:endParaRPr sz="1800">
                <a:solidFill>
                  <a:srgbClr val="00FFFF"/>
                </a:solidFill>
              </a:endParaRPr>
            </a:p>
          </p:txBody>
        </p:sp>
        <p:sp>
          <p:nvSpPr>
            <p:cNvPr id="92" name="Google Shape;92;p16"/>
            <p:cNvSpPr txBox="1"/>
            <p:nvPr/>
          </p:nvSpPr>
          <p:spPr>
            <a:xfrm>
              <a:off x="4657825" y="2231875"/>
              <a:ext cx="3268200" cy="8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D9D9D9"/>
                  </a:solidFill>
                </a:rPr>
                <a:t>to create the desired outcome</a:t>
              </a:r>
              <a:endParaRPr sz="1800">
                <a:solidFill>
                  <a:srgbClr val="D9D9D9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Imperative vs. Declarative Approaches</a:t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4561050" y="1545175"/>
            <a:ext cx="3744000" cy="29862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function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rgbClr val="4A86E8"/>
                </a:solidFill>
              </a:rPr>
              <a:t>ItemList</a:t>
            </a:r>
            <a:r>
              <a:rPr lang="en">
                <a:solidFill>
                  <a:schemeClr val="dk1"/>
                </a:solidFill>
              </a:rPr>
              <a:t>({ items }) 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r>
              <a:rPr lang="en">
                <a:solidFill>
                  <a:srgbClr val="4A86E8"/>
                </a:solidFill>
              </a:rPr>
              <a:t>return</a:t>
            </a:r>
            <a:r>
              <a:rPr lang="en">
                <a:solidFill>
                  <a:schemeClr val="dk1"/>
                </a:solidFill>
              </a:rPr>
              <a:t> (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&lt;</a:t>
            </a:r>
            <a:r>
              <a:rPr lang="en">
                <a:solidFill>
                  <a:srgbClr val="FF9900"/>
                </a:solidFill>
              </a:rPr>
              <a:t>ul</a:t>
            </a:r>
            <a:r>
              <a:rPr lang="en">
                <a:solidFill>
                  <a:schemeClr val="dk1"/>
                </a:solidFill>
              </a:rPr>
              <a:t>&gt;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{items.map(item =&gt; (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&lt;li </a:t>
            </a:r>
            <a:r>
              <a:rPr lang="en">
                <a:solidFill>
                  <a:srgbClr val="BF9000"/>
                </a:solidFill>
              </a:rPr>
              <a:t>key</a:t>
            </a:r>
            <a:r>
              <a:rPr lang="en">
                <a:solidFill>
                  <a:schemeClr val="dk1"/>
                </a:solidFill>
              </a:rPr>
              <a:t>=</a:t>
            </a:r>
            <a:r>
              <a:rPr lang="en">
                <a:solidFill>
                  <a:srgbClr val="93C47D"/>
                </a:solidFill>
              </a:rPr>
              <a:t>{item}</a:t>
            </a:r>
            <a:r>
              <a:rPr lang="en">
                <a:solidFill>
                  <a:schemeClr val="dk1"/>
                </a:solidFill>
              </a:rPr>
              <a:t>&gt;{item}&lt;/li&gt;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))}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&lt;/</a:t>
            </a:r>
            <a:r>
              <a:rPr lang="en">
                <a:solidFill>
                  <a:srgbClr val="FF9900"/>
                </a:solidFill>
              </a:rPr>
              <a:t>ul</a:t>
            </a:r>
            <a:r>
              <a:rPr lang="en">
                <a:solidFill>
                  <a:schemeClr val="dk1"/>
                </a:solidFill>
              </a:rPr>
              <a:t>&gt;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);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}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const</a:t>
            </a:r>
            <a:r>
              <a:rPr lang="en">
                <a:solidFill>
                  <a:schemeClr val="dk1"/>
                </a:solidFill>
              </a:rPr>
              <a:t> items = [</a:t>
            </a:r>
            <a:r>
              <a:rPr lang="en">
                <a:solidFill>
                  <a:srgbClr val="93C47D"/>
                </a:solidFill>
              </a:rPr>
              <a:t>'Item 1', 'Item 2', 'Item 3'</a:t>
            </a:r>
            <a:r>
              <a:rPr lang="en">
                <a:solidFill>
                  <a:schemeClr val="dk1"/>
                </a:solidFill>
              </a:rPr>
              <a:t>];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ReactDOM.render</a:t>
            </a:r>
            <a:r>
              <a:rPr lang="en">
                <a:solidFill>
                  <a:schemeClr val="dk1"/>
                </a:solidFill>
              </a:rPr>
              <a:t>(&lt;</a:t>
            </a:r>
            <a:r>
              <a:rPr lang="en">
                <a:solidFill>
                  <a:srgbClr val="DD7E6B"/>
                </a:solidFill>
              </a:rPr>
              <a:t>ItemList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rgbClr val="BF9000"/>
                </a:solidFill>
              </a:rPr>
              <a:t>items</a:t>
            </a:r>
            <a:r>
              <a:rPr lang="en">
                <a:solidFill>
                  <a:schemeClr val="dk1"/>
                </a:solidFill>
              </a:rPr>
              <a:t>=</a:t>
            </a:r>
            <a:r>
              <a:rPr lang="en">
                <a:solidFill>
                  <a:srgbClr val="93C47D"/>
                </a:solidFill>
              </a:rPr>
              <a:t>{items}</a:t>
            </a:r>
            <a:r>
              <a:rPr lang="en">
                <a:solidFill>
                  <a:schemeClr val="dk1"/>
                </a:solidFill>
              </a:rPr>
              <a:t> /&gt;, document.getElementById('root'));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5485775" y="4477825"/>
            <a:ext cx="15078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Declarative</a:t>
            </a:r>
            <a:r>
              <a:rPr lang="en" sz="1600">
                <a:solidFill>
                  <a:schemeClr val="lt2"/>
                </a:solidFill>
              </a:rPr>
              <a:t> </a:t>
            </a:r>
            <a:endParaRPr sz="1600">
              <a:solidFill>
                <a:schemeClr val="lt2"/>
              </a:solidFill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351900" y="1545175"/>
            <a:ext cx="3805200" cy="29862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const</a:t>
            </a:r>
            <a:r>
              <a:rPr lang="en">
                <a:solidFill>
                  <a:schemeClr val="dk1"/>
                </a:solidFill>
              </a:rPr>
              <a:t> list = </a:t>
            </a:r>
            <a:r>
              <a:rPr lang="en">
                <a:solidFill>
                  <a:srgbClr val="FF9900"/>
                </a:solidFill>
              </a:rPr>
              <a:t>document</a:t>
            </a:r>
            <a:r>
              <a:rPr lang="en">
                <a:solidFill>
                  <a:schemeClr val="dk1"/>
                </a:solidFill>
              </a:rPr>
              <a:t>.</a:t>
            </a:r>
            <a:r>
              <a:rPr lang="en">
                <a:solidFill>
                  <a:srgbClr val="4A86E8"/>
                </a:solidFill>
              </a:rPr>
              <a:t>getElementById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lang="en">
                <a:solidFill>
                  <a:srgbClr val="93C47D"/>
                </a:solidFill>
              </a:rPr>
              <a:t>"list")</a:t>
            </a:r>
            <a:r>
              <a:rPr lang="en">
                <a:solidFill>
                  <a:schemeClr val="dk1"/>
                </a:solidFill>
              </a:rPr>
              <a:t>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const</a:t>
            </a:r>
            <a:r>
              <a:rPr lang="en">
                <a:solidFill>
                  <a:schemeClr val="dk1"/>
                </a:solidFill>
              </a:rPr>
              <a:t> items = [</a:t>
            </a:r>
            <a:r>
              <a:rPr lang="en">
                <a:solidFill>
                  <a:srgbClr val="93C47D"/>
                </a:solidFill>
              </a:rPr>
              <a:t>'Item 1'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lang="en">
                <a:solidFill>
                  <a:srgbClr val="93C47D"/>
                </a:solidFill>
              </a:rPr>
              <a:t>'Item 2'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lang="en">
                <a:solidFill>
                  <a:srgbClr val="93C47D"/>
                </a:solidFill>
              </a:rPr>
              <a:t>'Item 3'</a:t>
            </a:r>
            <a:r>
              <a:rPr lang="en">
                <a:solidFill>
                  <a:schemeClr val="dk1"/>
                </a:solidFill>
              </a:rPr>
              <a:t>];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// Imperatively append items to the list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items.</a:t>
            </a:r>
            <a:r>
              <a:rPr lang="en">
                <a:solidFill>
                  <a:srgbClr val="4A86E8"/>
                </a:solidFill>
              </a:rPr>
              <a:t>forEach</a:t>
            </a:r>
            <a:r>
              <a:rPr lang="en">
                <a:solidFill>
                  <a:schemeClr val="dk1"/>
                </a:solidFill>
              </a:rPr>
              <a:t>(item =&gt; 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r>
              <a:rPr lang="en">
                <a:solidFill>
                  <a:srgbClr val="FF00FF"/>
                </a:solidFill>
              </a:rPr>
              <a:t>const</a:t>
            </a:r>
            <a:r>
              <a:rPr lang="en">
                <a:solidFill>
                  <a:schemeClr val="dk1"/>
                </a:solidFill>
              </a:rPr>
              <a:t> li = </a:t>
            </a:r>
            <a:r>
              <a:rPr lang="en">
                <a:solidFill>
                  <a:srgbClr val="E69138"/>
                </a:solidFill>
              </a:rPr>
              <a:t>document</a:t>
            </a:r>
            <a:r>
              <a:rPr lang="en">
                <a:solidFill>
                  <a:schemeClr val="dk1"/>
                </a:solidFill>
              </a:rPr>
              <a:t>.</a:t>
            </a:r>
            <a:r>
              <a:rPr lang="en">
                <a:solidFill>
                  <a:srgbClr val="4A86E8"/>
                </a:solidFill>
              </a:rPr>
              <a:t>createElement</a:t>
            </a:r>
            <a:r>
              <a:rPr lang="en">
                <a:solidFill>
                  <a:schemeClr val="dk1"/>
                </a:solidFill>
              </a:rPr>
              <a:t>(</a:t>
            </a:r>
            <a:r>
              <a:rPr lang="en">
                <a:solidFill>
                  <a:srgbClr val="6AA84F"/>
                </a:solidFill>
              </a:rPr>
              <a:t>'li'</a:t>
            </a:r>
            <a:r>
              <a:rPr lang="en">
                <a:solidFill>
                  <a:schemeClr val="dk1"/>
                </a:solidFill>
              </a:rPr>
              <a:t>);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li.textContent = item;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list.</a:t>
            </a:r>
            <a:r>
              <a:rPr lang="en">
                <a:solidFill>
                  <a:srgbClr val="4A86E8"/>
                </a:solidFill>
              </a:rPr>
              <a:t>appendChild</a:t>
            </a:r>
            <a:r>
              <a:rPr lang="en">
                <a:solidFill>
                  <a:schemeClr val="dk1"/>
                </a:solidFill>
              </a:rPr>
              <a:t>(li);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});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1293075" y="4432200"/>
            <a:ext cx="14634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Imperative</a:t>
            </a:r>
            <a:endParaRPr sz="1600">
              <a:solidFill>
                <a:schemeClr val="lt2"/>
              </a:solidFill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4343400" y="995100"/>
            <a:ext cx="424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Add data on</a:t>
            </a:r>
            <a:r>
              <a:rPr lang="en" sz="1800">
                <a:solidFill>
                  <a:srgbClr val="00FFFF"/>
                </a:solidFill>
              </a:rPr>
              <a:t> the what (template) </a:t>
            </a:r>
            <a:r>
              <a:rPr lang="en" sz="1800">
                <a:solidFill>
                  <a:schemeClr val="accent2"/>
                </a:solidFill>
              </a:rPr>
              <a:t>of UI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352650" y="964500"/>
            <a:ext cx="39561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</a:rPr>
              <a:t>Instruct browser </a:t>
            </a:r>
            <a:r>
              <a:rPr lang="en" sz="1800">
                <a:solidFill>
                  <a:srgbClr val="00FFFF"/>
                </a:solidFill>
              </a:rPr>
              <a:t>how</a:t>
            </a:r>
            <a:r>
              <a:rPr lang="en" sz="1800">
                <a:solidFill>
                  <a:srgbClr val="EFEFEF"/>
                </a:solidFill>
              </a:rPr>
              <a:t> to create the UI</a:t>
            </a:r>
            <a:endParaRPr sz="1800">
              <a:solidFill>
                <a:srgbClr val="EFEFEF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3591500" y="4531375"/>
            <a:ext cx="14634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FRONTEND</a:t>
            </a:r>
            <a:endParaRPr sz="18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Imperative vs. Declarative Approaches</a:t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41539" l="22139" r="70151" t="7691"/>
          <a:stretch/>
        </p:blipFill>
        <p:spPr>
          <a:xfrm>
            <a:off x="7926177" y="-183877"/>
            <a:ext cx="642852" cy="1362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4972121" y="1533706"/>
            <a:ext cx="4000090" cy="210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&lt;html&gt;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&lt;head&gt;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&lt;title&gt; Welcome &lt;/title&gt;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&lt;/head&gt;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&lt;body&gt;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</a:rPr>
              <a:t>&lt;h1&gt; Hello, {$user_name}!&lt;h1&gt;</a:t>
            </a:r>
            <a:endParaRPr sz="13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&lt;/body&gt;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&lt;/html&gt;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5572749" y="4630243"/>
            <a:ext cx="1611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Declarative </a:t>
            </a:r>
            <a:endParaRPr sz="1600">
              <a:solidFill>
                <a:schemeClr val="lt2"/>
              </a:solidFill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311700" y="1533700"/>
            <a:ext cx="4380300" cy="29706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&lt;html&gt;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&lt;head&gt;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&lt;title&gt; Welcome &lt;/title&gt;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&lt;/head&gt;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&lt;body&gt;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00FF"/>
                </a:solidFill>
              </a:rPr>
              <a:t>&lt;?php echo </a:t>
            </a:r>
            <a:r>
              <a:rPr lang="en" sz="1300">
                <a:solidFill>
                  <a:schemeClr val="dk1"/>
                </a:solidFill>
              </a:rPr>
              <a:t> </a:t>
            </a:r>
            <a:r>
              <a:rPr lang="en" sz="1300">
                <a:solidFill>
                  <a:srgbClr val="E69138"/>
                </a:solidFill>
              </a:rPr>
              <a:t>“&lt;h1&gt; Hello, </a:t>
            </a:r>
            <a:r>
              <a:rPr lang="en" sz="1300">
                <a:solidFill>
                  <a:schemeClr val="accent2"/>
                </a:solidFill>
              </a:rPr>
              <a:t>$user_name</a:t>
            </a:r>
            <a:r>
              <a:rPr lang="en" sz="1300">
                <a:solidFill>
                  <a:srgbClr val="E69138"/>
                </a:solidFill>
              </a:rPr>
              <a:t>!&lt;h1&gt;”</a:t>
            </a:r>
            <a:r>
              <a:rPr lang="en" sz="1300">
                <a:solidFill>
                  <a:schemeClr val="accent2"/>
                </a:solidFill>
              </a:rPr>
              <a:t>;</a:t>
            </a:r>
            <a:r>
              <a:rPr lang="en" sz="1300">
                <a:solidFill>
                  <a:srgbClr val="FF00FF"/>
                </a:solidFill>
              </a:rPr>
              <a:t>?&gt;</a:t>
            </a:r>
            <a:endParaRPr sz="13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&lt;/body&gt;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&lt;/html&gt;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1293075" y="4432200"/>
            <a:ext cx="14634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Imperative</a:t>
            </a:r>
            <a:endParaRPr sz="1600">
              <a:solidFill>
                <a:schemeClr val="lt2"/>
              </a:solidFill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4923600" y="918888"/>
            <a:ext cx="424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Add data on</a:t>
            </a:r>
            <a:r>
              <a:rPr lang="en" sz="1800">
                <a:solidFill>
                  <a:srgbClr val="00FFFF"/>
                </a:solidFill>
              </a:rPr>
              <a:t> the what (template) </a:t>
            </a:r>
            <a:r>
              <a:rPr lang="en" sz="1800">
                <a:solidFill>
                  <a:schemeClr val="accent2"/>
                </a:solidFill>
              </a:rPr>
              <a:t>of UI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352650" y="964500"/>
            <a:ext cx="39561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</a:rPr>
              <a:t>Instruct browser </a:t>
            </a:r>
            <a:r>
              <a:rPr lang="en" sz="1800">
                <a:solidFill>
                  <a:srgbClr val="00FFFF"/>
                </a:solidFill>
              </a:rPr>
              <a:t>how</a:t>
            </a:r>
            <a:r>
              <a:rPr lang="en" sz="1800">
                <a:solidFill>
                  <a:srgbClr val="EFEFEF"/>
                </a:solidFill>
              </a:rPr>
              <a:t> to create the UI</a:t>
            </a:r>
            <a:endParaRPr sz="1800">
              <a:solidFill>
                <a:srgbClr val="EFEFEF"/>
              </a:solidFill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591500" y="4607575"/>
            <a:ext cx="14634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BACKEND</a:t>
            </a:r>
            <a:endParaRPr sz="18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Locations of Rendering</a:t>
            </a:r>
            <a:endParaRPr/>
          </a:p>
        </p:txBody>
      </p:sp>
      <p:graphicFrame>
        <p:nvGraphicFramePr>
          <p:cNvPr id="124" name="Google Shape;124;p19"/>
          <p:cNvGraphicFramePr/>
          <p:nvPr/>
        </p:nvGraphicFramePr>
        <p:xfrm>
          <a:off x="456975" y="144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{81110320-6F97-4D6C-B9DE-C75776ACA9B6}</a:tableStyleId>
              </a:tblPr>
              <a:tblGrid>
                <a:gridCol w="2166125"/>
                <a:gridCol w="3189825"/>
                <a:gridCol w="2677975"/>
              </a:tblGrid>
              <a:tr h="445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Location 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Pros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</a:rPr>
                        <a:t>Cons</a:t>
                      </a:r>
                      <a:endParaRPr sz="20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</a:rPr>
                        <a:t>Client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</a:rPr>
                        <a:t>Reduced server load,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</a:rPr>
                        <a:t>Dynamic user experiences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</a:rPr>
                        <a:t>Slow initial load, </a:t>
                      </a:r>
                      <a:br>
                        <a:rPr lang="en" sz="1600">
                          <a:solidFill>
                            <a:schemeClr val="accent2"/>
                          </a:solidFill>
                        </a:rPr>
                      </a:br>
                      <a:r>
                        <a:rPr lang="en" sz="1600">
                          <a:solidFill>
                            <a:schemeClr val="accent2"/>
                          </a:solidFill>
                        </a:rPr>
                        <a:t>SEO Challenges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</a:rPr>
                        <a:t>Server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</a:rPr>
                        <a:t>Fast initial load, 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</a:rPr>
                        <a:t>better SEO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</a:rPr>
                        <a:t>Increased server load,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</a:rPr>
                        <a:t>Slower interactivity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</a:rPr>
                        <a:t>Hybrid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</a:rPr>
                        <a:t>Optimized for SEO and dynamic user experiences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</a:rPr>
                        <a:t>Complexity</a:t>
                      </a:r>
                      <a:r>
                        <a:rPr lang="en" sz="1600">
                          <a:solidFill>
                            <a:schemeClr val="accent2"/>
                          </a:solidFill>
                        </a:rPr>
                        <a:t> in integration &amp; hydration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311700" y="214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Primitive Language 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351725" y="1027825"/>
            <a:ext cx="78813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Javascript/Typescript</a:t>
            </a:r>
            <a:r>
              <a:rPr lang="en">
                <a:solidFill>
                  <a:srgbClr val="00FFFF"/>
                </a:solidFill>
              </a:rPr>
              <a:t>: </a:t>
            </a:r>
            <a:r>
              <a:rPr lang="en"/>
              <a:t>Most interactions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Web Assembly</a:t>
            </a:r>
            <a:r>
              <a:rPr lang="en">
                <a:solidFill>
                  <a:srgbClr val="00FFFF"/>
                </a:solidFill>
              </a:rPr>
              <a:t>: </a:t>
            </a:r>
            <a:r>
              <a:rPr lang="en">
                <a:solidFill>
                  <a:srgbClr val="CCCCCC"/>
                </a:solidFill>
              </a:rPr>
              <a:t>Low-level interactivity, for performance heavy tasks</a:t>
            </a:r>
            <a:endParaRPr>
              <a:solidFill>
                <a:srgbClr val="CCCCCC"/>
              </a:solidFill>
            </a:endParaRPr>
          </a:p>
        </p:txBody>
      </p:sp>
      <p:cxnSp>
        <p:nvCxnSpPr>
          <p:cNvPr id="131" name="Google Shape;131;p20"/>
          <p:cNvCxnSpPr/>
          <p:nvPr/>
        </p:nvCxnSpPr>
        <p:spPr>
          <a:xfrm>
            <a:off x="342450" y="2567850"/>
            <a:ext cx="8459100" cy="78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351725" y="3031875"/>
            <a:ext cx="77022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HTML:</a:t>
            </a:r>
            <a:r>
              <a:rPr lang="en">
                <a:solidFill>
                  <a:srgbClr val="00FFFF"/>
                </a:solidFill>
              </a:rPr>
              <a:t> </a:t>
            </a:r>
            <a:r>
              <a:rPr lang="en">
                <a:solidFill>
                  <a:srgbClr val="D9D9D9"/>
                </a:solidFill>
              </a:rPr>
              <a:t>Structure and layout</a:t>
            </a:r>
            <a:endParaRPr>
              <a:solidFill>
                <a:srgbClr val="D9D9D9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CSS</a:t>
            </a:r>
            <a:r>
              <a:rPr lang="en">
                <a:solidFill>
                  <a:srgbClr val="00FFFF"/>
                </a:solidFill>
              </a:rPr>
              <a:t>: </a:t>
            </a:r>
            <a:r>
              <a:rPr lang="en">
                <a:solidFill>
                  <a:srgbClr val="D9D9D9"/>
                </a:solidFill>
              </a:rPr>
              <a:t>Formatting and slight interactivity with </a:t>
            </a:r>
            <a:r>
              <a:rPr lang="en">
                <a:solidFill>
                  <a:srgbClr val="D9D9D9"/>
                </a:solidFill>
              </a:rPr>
              <a:t>animations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7487100" y="2040900"/>
            <a:ext cx="11418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Interactivity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6944325" y="2651700"/>
            <a:ext cx="17682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Layout &amp; </a:t>
            </a:r>
            <a:r>
              <a:rPr lang="en">
                <a:solidFill>
                  <a:schemeClr val="accent4"/>
                </a:solidFill>
              </a:rPr>
              <a:t>Aesthetics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311700" y="235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Reactivity</a:t>
            </a:r>
            <a:endParaRPr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311700" y="1024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Definition:</a:t>
            </a:r>
            <a:r>
              <a:rPr lang="en">
                <a:solidFill>
                  <a:srgbClr val="00FFFF"/>
                </a:solidFill>
              </a:rPr>
              <a:t> </a:t>
            </a:r>
            <a:r>
              <a:rPr lang="en"/>
              <a:t>Defines how and when UI updates in response to user interactions or state changes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❏"/>
            </a:pPr>
            <a:r>
              <a:rPr lang="en">
                <a:solidFill>
                  <a:srgbClr val="00FFFF"/>
                </a:solidFill>
              </a:rPr>
              <a:t>Reactivity Types:</a:t>
            </a:r>
            <a:endParaRPr>
              <a:solidFill>
                <a:srgbClr val="00FFFF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>
                <a:solidFill>
                  <a:srgbClr val="CCCCCC"/>
                </a:solidFill>
              </a:rPr>
              <a:t>Full-page Reload</a:t>
            </a:r>
            <a:endParaRPr>
              <a:solidFill>
                <a:srgbClr val="CCCCCC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❏"/>
            </a:pPr>
            <a:r>
              <a:rPr lang="en">
                <a:solidFill>
                  <a:srgbClr val="CCCCCC"/>
                </a:solidFill>
              </a:rPr>
              <a:t>Hydration</a:t>
            </a:r>
            <a:endParaRPr>
              <a:solidFill>
                <a:srgbClr val="CCCCCC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❏"/>
            </a:pPr>
            <a:r>
              <a:rPr lang="en">
                <a:solidFill>
                  <a:srgbClr val="CCCCCC"/>
                </a:solidFill>
              </a:rPr>
              <a:t>Resumability</a:t>
            </a:r>
            <a:endParaRPr>
              <a:solidFill>
                <a:srgbClr val="CCCCCC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❏"/>
            </a:pPr>
            <a:r>
              <a:rPr lang="en">
                <a:solidFill>
                  <a:srgbClr val="CCCCCC"/>
                </a:solidFill>
              </a:rPr>
              <a:t>Islands Architecture</a:t>
            </a:r>
            <a:endParaRPr>
              <a:solidFill>
                <a:srgbClr val="CCCCCC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❏"/>
            </a:pPr>
            <a:r>
              <a:rPr lang="en">
                <a:solidFill>
                  <a:srgbClr val="CCCCCC"/>
                </a:solidFill>
              </a:rPr>
              <a:t>Static Cached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